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43891200" cy="32918400"/>
  <p:notesSz cx="120396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812764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625529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2438293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3251058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4063822" algn="l" defTabSz="1625529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4876587" algn="l" defTabSz="1625529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5689351" algn="l" defTabSz="1625529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6502116" algn="l" defTabSz="1625529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71">
          <p15:clr>
            <a:srgbClr val="A4A3A4"/>
          </p15:clr>
        </p15:guide>
        <p15:guide id="2" pos="13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37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02E"/>
    <a:srgbClr val="0000CC"/>
    <a:srgbClr val="CC0000"/>
    <a:srgbClr val="999999"/>
    <a:srgbClr val="FFCCCC"/>
    <a:srgbClr val="770999"/>
    <a:srgbClr val="6C006C"/>
    <a:srgbClr val="640064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699673-6F58-45DB-A339-2B0C47BE844A}" v="1" dt="2023-06-20T16:21:10.8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29" autoAdjust="0"/>
    <p:restoredTop sz="88344" autoAdjust="0"/>
  </p:normalViewPr>
  <p:slideViewPr>
    <p:cSldViewPr snapToGrid="0">
      <p:cViewPr>
        <p:scale>
          <a:sx n="40" d="100"/>
          <a:sy n="40" d="100"/>
        </p:scale>
        <p:origin x="54" y="84"/>
      </p:cViewPr>
      <p:guideLst>
        <p:guide orient="horz" pos="10371"/>
        <p:guide pos="13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-126" y="-348"/>
      </p:cViewPr>
      <p:guideLst>
        <p:guide orient="horz" pos="2160"/>
        <p:guide pos="3792"/>
      </p:guideLst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, Kervens P" userId="b114afde-42b9-459f-a497-586d13c92a2f" providerId="ADAL" clId="{AC699673-6F58-45DB-A339-2B0C47BE844A}"/>
    <pc:docChg chg="custSel modSld">
      <pc:chgData name="Dor, Kervens P" userId="b114afde-42b9-459f-a497-586d13c92a2f" providerId="ADAL" clId="{AC699673-6F58-45DB-A339-2B0C47BE844A}" dt="2023-06-20T16:21:24.916" v="6" actId="14100"/>
      <pc:docMkLst>
        <pc:docMk/>
      </pc:docMkLst>
      <pc:sldChg chg="addSp delSp modSp mod">
        <pc:chgData name="Dor, Kervens P" userId="b114afde-42b9-459f-a497-586d13c92a2f" providerId="ADAL" clId="{AC699673-6F58-45DB-A339-2B0C47BE844A}" dt="2023-06-20T16:21:24.916" v="6" actId="14100"/>
        <pc:sldMkLst>
          <pc:docMk/>
          <pc:sldMk cId="0" sldId="257"/>
        </pc:sldMkLst>
        <pc:picChg chg="del">
          <ac:chgData name="Dor, Kervens P" userId="b114afde-42b9-459f-a497-586d13c92a2f" providerId="ADAL" clId="{AC699673-6F58-45DB-A339-2B0C47BE844A}" dt="2023-06-20T16:20:52.672" v="0" actId="478"/>
          <ac:picMkLst>
            <pc:docMk/>
            <pc:sldMk cId="0" sldId="257"/>
            <ac:picMk id="3" creationId="{DD01A066-3327-49C2-9030-DFC06A4AAB07}"/>
          </ac:picMkLst>
        </pc:picChg>
        <pc:picChg chg="add mod">
          <ac:chgData name="Dor, Kervens P" userId="b114afde-42b9-459f-a497-586d13c92a2f" providerId="ADAL" clId="{AC699673-6F58-45DB-A339-2B0C47BE844A}" dt="2023-06-20T16:21:24.916" v="6" actId="14100"/>
          <ac:picMkLst>
            <pc:docMk/>
            <pc:sldMk cId="0" sldId="257"/>
            <ac:picMk id="5" creationId="{83FD108F-A821-A25E-5A09-57D5F12BD44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149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4663" y="0"/>
            <a:ext cx="5214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52149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24663" y="6515100"/>
            <a:ext cx="5214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4D1FC439-5E53-4AA0-A5B4-6F4AEDC5D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58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6819900" y="0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053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03325" y="3257550"/>
            <a:ext cx="96329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819900" y="6513513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F9F46CA-17C2-40E4-994D-4746519EF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297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812764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625529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2438293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3251058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4063822" algn="l" defTabSz="162552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76587" algn="l" defTabSz="162552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689351" algn="l" defTabSz="162552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02116" algn="l" defTabSz="162552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6AA308-340D-4256-A02D-F0E37996702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05300" y="514350"/>
            <a:ext cx="3429000" cy="25717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="0">
                <a:solidFill>
                  <a:srgbClr val="FF0000"/>
                </a:solidFill>
                <a:latin typeface="Calibri" charset="0"/>
              </a:rPr>
              <a:t>Poster designers:</a:t>
            </a:r>
          </a:p>
          <a:p>
            <a:r>
              <a:rPr lang="en-US" sz="2400" b="0">
                <a:solidFill>
                  <a:srgbClr val="FF0000"/>
                </a:solidFill>
                <a:latin typeface="Calibri" charset="0"/>
              </a:rPr>
              <a:t>All text (except graphs, tables and other imported media) should be Calibri. </a:t>
            </a:r>
          </a:p>
          <a:p>
            <a:r>
              <a:rPr lang="en-US" sz="2400" b="0">
                <a:solidFill>
                  <a:srgbClr val="FF0000"/>
                </a:solidFill>
                <a:latin typeface="Calibri" charset="0"/>
              </a:rPr>
              <a:t>Make text as large as possible for the alloted space, but don’t use </a:t>
            </a:r>
            <a:r>
              <a:rPr lang="en-US" sz="2400" b="0" i="1">
                <a:solidFill>
                  <a:srgbClr val="FF0000"/>
                </a:solidFill>
                <a:latin typeface="Calibri" charset="0"/>
              </a:rPr>
              <a:t>too</a:t>
            </a:r>
            <a:r>
              <a:rPr lang="en-US" sz="2400" b="0">
                <a:solidFill>
                  <a:srgbClr val="FF0000"/>
                </a:solidFill>
                <a:latin typeface="Calibri" charset="0"/>
              </a:rPr>
              <a:t> many different font sizes.</a:t>
            </a:r>
          </a:p>
          <a:p>
            <a:r>
              <a:rPr lang="en-US" sz="2400" b="0">
                <a:solidFill>
                  <a:srgbClr val="FF0000"/>
                </a:solidFill>
                <a:latin typeface="Calibri" charset="0"/>
              </a:rPr>
              <a:t>Use</a:t>
            </a:r>
            <a:r>
              <a:rPr lang="en-US" sz="2400" b="0" baseline="0">
                <a:solidFill>
                  <a:srgbClr val="FF0000"/>
                </a:solidFill>
                <a:latin typeface="Calibri" charset="0"/>
              </a:rPr>
              <a:t> the minimum text required to make your points.</a:t>
            </a:r>
            <a:endParaRPr lang="en-US" sz="2400" b="0">
              <a:solidFill>
                <a:srgbClr val="FF0000"/>
              </a:solidFill>
              <a:latin typeface="Calibri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Calibri" charset="0"/>
              </a:rPr>
              <a:t>Use colors in your tables and graphs if</a:t>
            </a:r>
            <a:r>
              <a:rPr lang="en-US" sz="2400" b="0" baseline="0">
                <a:solidFill>
                  <a:srgbClr val="FF0000"/>
                </a:solidFill>
                <a:latin typeface="Calibri" charset="0"/>
              </a:rPr>
              <a:t> possible.</a:t>
            </a:r>
          </a:p>
          <a:p>
            <a:r>
              <a:rPr lang="en-US" sz="2400" b="0" baseline="0">
                <a:solidFill>
                  <a:srgbClr val="FF0000"/>
                </a:solidFill>
                <a:latin typeface="Calibri" charset="0"/>
              </a:rPr>
              <a:t>Use appropriate graphics to punch up your presentation.</a:t>
            </a:r>
            <a:endParaRPr lang="en-US" sz="2400" b="0">
              <a:solidFill>
                <a:srgbClr val="FF0000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3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373"/>
          <p:cNvSpPr>
            <a:spLocks noChangeArrowheads="1"/>
          </p:cNvSpPr>
          <p:nvPr userDrawn="1"/>
        </p:nvSpPr>
        <p:spPr bwMode="auto">
          <a:xfrm>
            <a:off x="627018" y="581243"/>
            <a:ext cx="42637165" cy="4730750"/>
          </a:xfrm>
          <a:prstGeom prst="rect">
            <a:avLst/>
          </a:prstGeom>
          <a:gradFill>
            <a:gsLst>
              <a:gs pos="41000">
                <a:srgbClr val="CC0000">
                  <a:alpha val="89000"/>
                </a:srgbClr>
              </a:gs>
              <a:gs pos="100000">
                <a:srgbClr val="0E0014"/>
              </a:gs>
            </a:gsLst>
            <a:lin ang="135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just" defTabSz="953869" eaLnBrk="0" hangingPunct="0">
              <a:defRPr/>
            </a:pPr>
            <a:endParaRPr lang="en-US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293914" y="308610"/>
            <a:ext cx="43303372" cy="32301180"/>
          </a:xfrm>
          <a:prstGeom prst="rect">
            <a:avLst/>
          </a:prstGeom>
          <a:noFill/>
          <a:ln w="127000" cap="flat" cmpd="sng" algn="ctr">
            <a:solidFill>
              <a:srgbClr val="9999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62553" tIns="81276" rIns="162553" bIns="812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38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1905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536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142863" y="581243"/>
            <a:ext cx="7121320" cy="1480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539" tIns="250769" rIns="501539" bIns="25076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600" i="1">
                <a:solidFill>
                  <a:schemeClr val="bg1">
                    <a:lumMod val="7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College of Pharmacy 2013-2014</a:t>
            </a:r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1147915" y="1360560"/>
            <a:ext cx="6025480" cy="2241387"/>
            <a:chOff x="782638" y="692150"/>
            <a:chExt cx="5054600" cy="1790700"/>
          </a:xfrm>
        </p:grpSpPr>
        <p:pic>
          <p:nvPicPr>
            <p:cNvPr id="12" name="Picture 42" descr="College of Pharmacy Mort Pest NO BOX_whit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2588" y="692150"/>
              <a:ext cx="1644650" cy="179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4" descr="College of Pharmacy_primary_WHITE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38" y="977900"/>
              <a:ext cx="3006725" cy="1130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Calibri"/>
          <a:ea typeface="+mj-ea"/>
          <a:cs typeface="Calibri"/>
        </a:defRPr>
      </a:lvl1pPr>
      <a:lvl2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2pPr>
      <a:lvl3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3pPr>
      <a:lvl4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4pPr>
      <a:lvl5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5pPr>
      <a:lvl6pPr marL="812764"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6pPr>
      <a:lvl7pPr marL="1625529"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7pPr>
      <a:lvl8pPr marL="2438293"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8pPr>
      <a:lvl9pPr marL="3251058"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9pPr>
    </p:titleStyle>
    <p:bodyStyle>
      <a:lvl1pPr marL="1882341" indent="-1882341" algn="l" defTabSz="5014870" rtl="0" eaLnBrk="0" fontAlgn="base" hangingPunct="0">
        <a:spcBef>
          <a:spcPct val="20000"/>
        </a:spcBef>
        <a:spcAft>
          <a:spcPct val="0"/>
        </a:spcAft>
        <a:buChar char="•"/>
        <a:defRPr sz="17600">
          <a:solidFill>
            <a:schemeClr val="tx1"/>
          </a:solidFill>
          <a:latin typeface="Calibri"/>
          <a:ea typeface="+mn-ea"/>
          <a:cs typeface="Calibri"/>
        </a:defRPr>
      </a:lvl1pPr>
      <a:lvl2pPr marL="4075111" indent="-1566266" algn="l" defTabSz="5014870" rtl="0" eaLnBrk="0" fontAlgn="base" hangingPunct="0">
        <a:spcBef>
          <a:spcPct val="20000"/>
        </a:spcBef>
        <a:spcAft>
          <a:spcPct val="0"/>
        </a:spcAft>
        <a:buChar char="–"/>
        <a:defRPr sz="15300">
          <a:solidFill>
            <a:schemeClr val="tx1"/>
          </a:solidFill>
          <a:latin typeface="Calibri"/>
          <a:cs typeface="Calibri"/>
        </a:defRPr>
      </a:lvl2pPr>
      <a:lvl3pPr marL="6267882" indent="-1253012" algn="l" defTabSz="5014870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Calibri"/>
          <a:cs typeface="Calibri"/>
        </a:defRPr>
      </a:lvl3pPr>
      <a:lvl4pPr marL="8776727" indent="-1253012" algn="l" defTabSz="5014870" rtl="0" eaLnBrk="0" fontAlgn="base" hangingPunct="0">
        <a:spcBef>
          <a:spcPct val="20000"/>
        </a:spcBef>
        <a:spcAft>
          <a:spcPct val="0"/>
        </a:spcAft>
        <a:buChar char="–"/>
        <a:defRPr sz="11000">
          <a:solidFill>
            <a:schemeClr val="tx1"/>
          </a:solidFill>
          <a:latin typeface="Calibri"/>
          <a:cs typeface="Calibri"/>
        </a:defRPr>
      </a:lvl4pPr>
      <a:lvl5pPr marL="11285574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Calibri"/>
          <a:cs typeface="Calibri"/>
        </a:defRPr>
      </a:lvl5pPr>
      <a:lvl6pPr marL="12098338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6pPr>
      <a:lvl7pPr marL="12911103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7pPr>
      <a:lvl8pPr marL="13723867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8pPr>
      <a:lvl9pPr marL="14536632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FE2FE5-DC92-7B38-4702-6158A70BAF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423" y="605033"/>
            <a:ext cx="42610353" cy="4632764"/>
          </a:xfrm>
          <a:prstGeom prst="rect">
            <a:avLst/>
          </a:prstGeom>
        </p:spPr>
      </p:pic>
      <p:sp>
        <p:nvSpPr>
          <p:cNvPr id="3075" name="Text Box 26"/>
          <p:cNvSpPr txBox="1">
            <a:spLocks noChangeArrowheads="1"/>
          </p:cNvSpPr>
          <p:nvPr/>
        </p:nvSpPr>
        <p:spPr bwMode="auto">
          <a:xfrm>
            <a:off x="609600" y="6561631"/>
            <a:ext cx="10250424" cy="16105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02" tIns="47701" rIns="95402" bIns="47701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3800" b="1" dirty="0">
                <a:latin typeface="Calibri" charset="0"/>
              </a:rPr>
              <a:t>Background: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Fusce</a:t>
            </a:r>
            <a:r>
              <a:rPr lang="en-US" sz="3800" dirty="0">
                <a:latin typeface="Calibri" charset="0"/>
              </a:rPr>
              <a:t> nisi </a:t>
            </a:r>
            <a:r>
              <a:rPr lang="en-US" sz="3800" dirty="0" err="1">
                <a:latin typeface="Calibri" charset="0"/>
              </a:rPr>
              <a:t>odio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interdum</a:t>
            </a:r>
            <a:r>
              <a:rPr lang="en-US" sz="3800" dirty="0">
                <a:latin typeface="Calibri" charset="0"/>
              </a:rPr>
              <a:t> vitae </a:t>
            </a:r>
            <a:r>
              <a:rPr lang="en-US" sz="3800" dirty="0" err="1">
                <a:latin typeface="Calibri" charset="0"/>
              </a:rPr>
              <a:t>elementum</a:t>
            </a:r>
            <a:r>
              <a:rPr lang="en-US" sz="3800" dirty="0">
                <a:latin typeface="Calibri" charset="0"/>
              </a:rPr>
              <a:t> vitae, </a:t>
            </a:r>
            <a:r>
              <a:rPr lang="en-US" sz="3800" dirty="0" err="1">
                <a:latin typeface="Calibri" charset="0"/>
              </a:rPr>
              <a:t>condimentum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ut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nunc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Sed</a:t>
            </a:r>
            <a:r>
              <a:rPr lang="en-US" sz="3800" dirty="0">
                <a:latin typeface="Calibri" charset="0"/>
              </a:rPr>
              <a:t> dictum </a:t>
            </a:r>
            <a:r>
              <a:rPr lang="en-US" sz="3800" dirty="0" err="1">
                <a:latin typeface="Calibri" charset="0"/>
              </a:rPr>
              <a:t>posuere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augue</a:t>
            </a:r>
            <a:r>
              <a:rPr lang="en-US" sz="3800" dirty="0">
                <a:latin typeface="Calibri" charset="0"/>
              </a:rPr>
              <a:t> in </a:t>
            </a:r>
            <a:r>
              <a:rPr lang="en-US" sz="3800" dirty="0" err="1">
                <a:latin typeface="Calibri" charset="0"/>
              </a:rPr>
              <a:t>gravida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Donec</a:t>
            </a:r>
            <a:r>
              <a:rPr lang="en-US" sz="3800" dirty="0">
                <a:latin typeface="Calibri" charset="0"/>
              </a:rPr>
              <a:t> in </a:t>
            </a:r>
            <a:r>
              <a:rPr lang="en-US" sz="3800" dirty="0" err="1">
                <a:latin typeface="Calibri" charset="0"/>
              </a:rPr>
              <a:t>massa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nunc</a:t>
            </a:r>
            <a:r>
              <a:rPr lang="en-US" sz="3800" dirty="0">
                <a:latin typeface="Calibri" charset="0"/>
              </a:rPr>
              <a:t>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3800" b="1" dirty="0">
                <a:latin typeface="Calibri" charset="0"/>
              </a:rPr>
              <a:t>Methods: </a:t>
            </a:r>
            <a:r>
              <a:rPr lang="en-US" sz="3800" dirty="0" err="1">
                <a:latin typeface="Calibri" charset="0"/>
              </a:rPr>
              <a:t>Lorem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ipsum</a:t>
            </a:r>
            <a:r>
              <a:rPr lang="en-US" sz="3800" dirty="0">
                <a:latin typeface="Calibri" charset="0"/>
              </a:rPr>
              <a:t> dolor sit </a:t>
            </a:r>
            <a:r>
              <a:rPr lang="en-US" sz="3800" dirty="0" err="1">
                <a:latin typeface="Calibri" charset="0"/>
              </a:rPr>
              <a:t>amet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consectetur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adipiscing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elit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Mauris</a:t>
            </a:r>
            <a:r>
              <a:rPr lang="en-US" sz="3800" dirty="0">
                <a:latin typeface="Calibri" charset="0"/>
              </a:rPr>
              <a:t> vitae </a:t>
            </a:r>
            <a:r>
              <a:rPr lang="en-US" sz="3800" dirty="0" err="1">
                <a:latin typeface="Calibri" charset="0"/>
              </a:rPr>
              <a:t>turpis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diam</a:t>
            </a:r>
            <a:r>
              <a:rPr lang="en-US" sz="3800" dirty="0">
                <a:latin typeface="Calibri" charset="0"/>
              </a:rPr>
              <a:t>, et semper </a:t>
            </a:r>
            <a:r>
              <a:rPr lang="en-US" sz="3800" dirty="0" err="1">
                <a:latin typeface="Calibri" charset="0"/>
              </a:rPr>
              <a:t>odio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Nulla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facilisis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gravida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libero</a:t>
            </a:r>
            <a:r>
              <a:rPr lang="en-US" sz="3800" dirty="0">
                <a:latin typeface="Calibri" charset="0"/>
              </a:rPr>
              <a:t> non </a:t>
            </a:r>
            <a:r>
              <a:rPr lang="en-US" sz="3800" dirty="0" err="1">
                <a:latin typeface="Calibri" charset="0"/>
              </a:rPr>
              <a:t>egestas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Etiam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quis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sem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nibh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vel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tincidunt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erat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Pellentesque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vulputate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nunc</a:t>
            </a:r>
            <a:r>
              <a:rPr lang="en-US" sz="3800" dirty="0">
                <a:latin typeface="Calibri" charset="0"/>
              </a:rPr>
              <a:t> et </a:t>
            </a:r>
            <a:r>
              <a:rPr lang="en-US" sz="3800" dirty="0" err="1">
                <a:latin typeface="Calibri" charset="0"/>
              </a:rPr>
              <a:t>consectetur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pretium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massa</a:t>
            </a:r>
            <a:r>
              <a:rPr lang="en-US" sz="3800" dirty="0">
                <a:latin typeface="Calibri" charset="0"/>
              </a:rPr>
              <a:t> ante </a:t>
            </a:r>
            <a:r>
              <a:rPr lang="en-US" sz="3800" dirty="0" err="1">
                <a:latin typeface="Calibri" charset="0"/>
              </a:rPr>
              <a:t>posuere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erat</a:t>
            </a:r>
            <a:r>
              <a:rPr lang="en-US" sz="3800" dirty="0">
                <a:latin typeface="Calibri" charset="0"/>
              </a:rPr>
              <a:t>, ac </a:t>
            </a:r>
            <a:r>
              <a:rPr lang="en-US" sz="3800" dirty="0" err="1">
                <a:latin typeface="Calibri" charset="0"/>
              </a:rPr>
              <a:t>cursus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lorem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nunc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hendrerit</a:t>
            </a:r>
            <a:r>
              <a:rPr lang="en-US" sz="3800" dirty="0">
                <a:latin typeface="Calibri" charset="0"/>
              </a:rPr>
              <a:t> quam..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3800" b="1" dirty="0">
                <a:latin typeface="Calibri" charset="0"/>
              </a:rPr>
              <a:t>Results: </a:t>
            </a:r>
            <a:r>
              <a:rPr lang="en-US" sz="3800" dirty="0">
                <a:latin typeface="Calibri" charset="0"/>
              </a:rPr>
              <a:t>A </a:t>
            </a:r>
            <a:r>
              <a:rPr lang="en-US" sz="3800" dirty="0" err="1">
                <a:latin typeface="Calibri" charset="0"/>
              </a:rPr>
              <a:t>liquam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sed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lacinia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nulla</a:t>
            </a:r>
            <a:r>
              <a:rPr lang="en-US" sz="3800" dirty="0">
                <a:latin typeface="Calibri" charset="0"/>
              </a:rPr>
              <a:t>. Maecenas </a:t>
            </a:r>
            <a:r>
              <a:rPr lang="en-US" sz="3800" dirty="0" err="1">
                <a:latin typeface="Calibri" charset="0"/>
              </a:rPr>
              <a:t>vulputate</a:t>
            </a:r>
            <a:r>
              <a:rPr lang="en-US" sz="3800" dirty="0">
                <a:latin typeface="Calibri" charset="0"/>
              </a:rPr>
              <a:t>, dui </a:t>
            </a:r>
            <a:r>
              <a:rPr lang="en-US" sz="3800" dirty="0" err="1">
                <a:latin typeface="Calibri" charset="0"/>
              </a:rPr>
              <a:t>eget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suscipit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volutpat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felis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urna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faucibus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nisl</a:t>
            </a:r>
            <a:r>
              <a:rPr lang="en-US" sz="3800" dirty="0">
                <a:latin typeface="Calibri" charset="0"/>
              </a:rPr>
              <a:t>, sit </a:t>
            </a:r>
            <a:r>
              <a:rPr lang="en-US" sz="3800" dirty="0" err="1">
                <a:latin typeface="Calibri" charset="0"/>
              </a:rPr>
              <a:t>amet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malesuada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lorem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orci</a:t>
            </a:r>
            <a:r>
              <a:rPr lang="en-US" sz="3800" dirty="0">
                <a:latin typeface="Calibri" charset="0"/>
              </a:rPr>
              <a:t> sit </a:t>
            </a:r>
            <a:r>
              <a:rPr lang="en-US" sz="3800" dirty="0" err="1">
                <a:latin typeface="Calibri" charset="0"/>
              </a:rPr>
              <a:t>amet</a:t>
            </a:r>
            <a:r>
              <a:rPr lang="en-US" sz="3800" dirty="0">
                <a:latin typeface="Calibri" charset="0"/>
              </a:rPr>
              <a:t> dolor. </a:t>
            </a:r>
            <a:r>
              <a:rPr lang="en-US" sz="3800" dirty="0" err="1">
                <a:latin typeface="Calibri" charset="0"/>
              </a:rPr>
              <a:t>Nunc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condimentum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imperdiet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interdum</a:t>
            </a:r>
            <a:r>
              <a:rPr lang="en-US" sz="3800" dirty="0">
                <a:latin typeface="Calibri" charset="0"/>
              </a:rPr>
              <a:t>. Nam </a:t>
            </a:r>
            <a:r>
              <a:rPr lang="en-US" sz="3800" dirty="0" err="1">
                <a:latin typeface="Calibri" charset="0"/>
              </a:rPr>
              <a:t>fermentum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sodales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enim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nec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commodo</a:t>
            </a:r>
            <a:r>
              <a:rPr lang="en-US" sz="3800" dirty="0">
                <a:latin typeface="Calibri" charset="0"/>
              </a:rPr>
              <a:t> nisi </a:t>
            </a:r>
            <a:r>
              <a:rPr lang="en-US" sz="3800" dirty="0" err="1">
                <a:latin typeface="Calibri" charset="0"/>
              </a:rPr>
              <a:t>fermentum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eu</a:t>
            </a:r>
            <a:r>
              <a:rPr lang="en-US" sz="3800" dirty="0">
                <a:latin typeface="Calibri" charset="0"/>
              </a:rPr>
              <a:t>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3800" b="1" dirty="0">
                <a:latin typeface="Calibri" charset="0"/>
              </a:rPr>
              <a:t>Conclusions: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Suspendisse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potenti</a:t>
            </a:r>
            <a:r>
              <a:rPr lang="en-US" sz="3800" dirty="0">
                <a:latin typeface="Calibri" charset="0"/>
              </a:rPr>
              <a:t>. Nam </a:t>
            </a:r>
            <a:r>
              <a:rPr lang="en-US" sz="3800" dirty="0" err="1">
                <a:latin typeface="Calibri" charset="0"/>
              </a:rPr>
              <a:t>eget</a:t>
            </a:r>
            <a:r>
              <a:rPr lang="en-US" sz="3800" dirty="0">
                <a:latin typeface="Calibri" charset="0"/>
              </a:rPr>
              <a:t> lacus et dui </a:t>
            </a:r>
            <a:r>
              <a:rPr lang="en-US" sz="3800" dirty="0" err="1">
                <a:latin typeface="Calibri" charset="0"/>
              </a:rPr>
              <a:t>dignissim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rhoncus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Pellentesque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elementum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interdum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risus</a:t>
            </a:r>
            <a:r>
              <a:rPr lang="en-US" sz="3800" dirty="0">
                <a:latin typeface="Calibri" charset="0"/>
              </a:rPr>
              <a:t>, at </a:t>
            </a:r>
            <a:r>
              <a:rPr lang="en-US" sz="3800" dirty="0" err="1">
                <a:latin typeface="Calibri" charset="0"/>
              </a:rPr>
              <a:t>porttitor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massa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sagittis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scelerisque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Phasellus</a:t>
            </a:r>
            <a:r>
              <a:rPr lang="en-US" sz="3800" dirty="0">
                <a:latin typeface="Calibri" charset="0"/>
              </a:rPr>
              <a:t> ac nisi </a:t>
            </a:r>
            <a:r>
              <a:rPr lang="en-US" sz="3800" dirty="0" err="1">
                <a:latin typeface="Calibri" charset="0"/>
              </a:rPr>
              <a:t>sed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sapien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vehicula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luctus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eu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nec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libero</a:t>
            </a:r>
            <a:r>
              <a:rPr lang="en-US" sz="3800" dirty="0">
                <a:latin typeface="Calibri" charset="0"/>
              </a:rPr>
              <a:t>. In </a:t>
            </a:r>
            <a:r>
              <a:rPr lang="en-US" sz="3800" dirty="0" err="1">
                <a:latin typeface="Calibri" charset="0"/>
              </a:rPr>
              <a:t>laoreet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erat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nec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enim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faucibus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eu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commodo</a:t>
            </a:r>
            <a:r>
              <a:rPr lang="en-US" sz="3800" dirty="0">
                <a:latin typeface="Calibri" charset="0"/>
              </a:rPr>
              <a:t> ligula </a:t>
            </a:r>
            <a:r>
              <a:rPr lang="en-US" sz="3800" dirty="0" err="1">
                <a:latin typeface="Calibri" charset="0"/>
              </a:rPr>
              <a:t>aliquam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Nulla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aliquet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imperdiet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massa</a:t>
            </a:r>
            <a:r>
              <a:rPr lang="en-US" sz="3800" dirty="0">
                <a:latin typeface="Calibri" charset="0"/>
              </a:rPr>
              <a:t> non </a:t>
            </a:r>
            <a:r>
              <a:rPr lang="en-US" sz="3800" dirty="0" err="1">
                <a:latin typeface="Calibri" charset="0"/>
              </a:rPr>
              <a:t>sagittis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Praesent</a:t>
            </a:r>
            <a:r>
              <a:rPr lang="en-US" sz="3800" dirty="0">
                <a:latin typeface="Calibri" charset="0"/>
              </a:rPr>
              <a:t> vitae </a:t>
            </a:r>
            <a:r>
              <a:rPr lang="en-US" sz="3800" dirty="0" err="1">
                <a:latin typeface="Calibri" charset="0"/>
              </a:rPr>
              <a:t>est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elit</a:t>
            </a:r>
            <a:r>
              <a:rPr lang="en-US" sz="3800" dirty="0">
                <a:latin typeface="Calibri" charset="0"/>
              </a:rPr>
              <a:t>. Maecenas </a:t>
            </a:r>
            <a:r>
              <a:rPr lang="en-US" sz="3800" dirty="0" err="1">
                <a:latin typeface="Calibri" charset="0"/>
              </a:rPr>
              <a:t>vehicula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lectus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eu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ullamcorper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condimentum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libero</a:t>
            </a:r>
            <a:r>
              <a:rPr lang="en-US" sz="3800" dirty="0">
                <a:latin typeface="Calibri" charset="0"/>
              </a:rPr>
              <a:t> quam </a:t>
            </a:r>
            <a:r>
              <a:rPr lang="en-US" sz="3800" dirty="0" err="1">
                <a:latin typeface="Calibri" charset="0"/>
              </a:rPr>
              <a:t>faucibus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sem</a:t>
            </a:r>
            <a:r>
              <a:rPr lang="en-US" sz="3800" dirty="0">
                <a:latin typeface="Calibri" charset="0"/>
              </a:rPr>
              <a:t>, </a:t>
            </a:r>
            <a:r>
              <a:rPr lang="en-US" sz="3800" dirty="0" err="1">
                <a:latin typeface="Calibri" charset="0"/>
              </a:rPr>
              <a:t>eget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ornare</a:t>
            </a:r>
            <a:r>
              <a:rPr lang="en-US" sz="3800" dirty="0">
                <a:latin typeface="Calibri" charset="0"/>
              </a:rPr>
              <a:t> lacus </a:t>
            </a:r>
            <a:r>
              <a:rPr lang="en-US" sz="3800" dirty="0" err="1">
                <a:latin typeface="Calibri" charset="0"/>
              </a:rPr>
              <a:t>est</a:t>
            </a:r>
            <a:r>
              <a:rPr lang="en-US" sz="3800" dirty="0">
                <a:latin typeface="Calibri" charset="0"/>
              </a:rPr>
              <a:t> sed.</a:t>
            </a:r>
          </a:p>
        </p:txBody>
      </p:sp>
      <p:sp>
        <p:nvSpPr>
          <p:cNvPr id="3076" name="Text Box 863"/>
          <p:cNvSpPr txBox="1">
            <a:spLocks noChangeArrowheads="1"/>
          </p:cNvSpPr>
          <p:nvPr/>
        </p:nvSpPr>
        <p:spPr bwMode="auto">
          <a:xfrm>
            <a:off x="1570568" y="3586702"/>
            <a:ext cx="40538400" cy="1758327"/>
          </a:xfrm>
          <a:prstGeom prst="rect">
            <a:avLst/>
          </a:prstGeom>
          <a:noFill/>
          <a:ln>
            <a:noFill/>
          </a:ln>
        </p:spPr>
        <p:txBody>
          <a:bodyPr lIns="95402" tIns="47701" rIns="95402" bIns="47701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Insert Author Name(s)</a:t>
            </a:r>
            <a:endParaRPr lang="en-US" sz="54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US" sz="5400" baseline="300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5400" dirty="0">
                <a:solidFill>
                  <a:schemeClr val="bg1"/>
                </a:solidFill>
                <a:latin typeface="Calibri" pitchFamily="34" charset="0"/>
              </a:rPr>
              <a:t>University of Houston College of Pharmacy; [</a:t>
            </a:r>
            <a:r>
              <a:rPr lang="en-US" sz="5400" baseline="30000" dirty="0">
                <a:solidFill>
                  <a:schemeClr val="bg1"/>
                </a:solidFill>
                <a:latin typeface="Calibri" pitchFamily="34" charset="0"/>
              </a:rPr>
              <a:t>2</a:t>
            </a:r>
            <a:r>
              <a:rPr lang="en-US" sz="5400" dirty="0">
                <a:solidFill>
                  <a:schemeClr val="bg1"/>
                </a:solidFill>
                <a:latin typeface="Calibri" pitchFamily="34" charset="0"/>
              </a:rPr>
              <a:t>Insert co-presenter’s affiliation] Houston, TX</a:t>
            </a:r>
          </a:p>
        </p:txBody>
      </p:sp>
      <p:sp>
        <p:nvSpPr>
          <p:cNvPr id="3081" name="Text Box 204"/>
          <p:cNvSpPr txBox="1">
            <a:spLocks noChangeArrowheads="1"/>
          </p:cNvSpPr>
          <p:nvPr/>
        </p:nvSpPr>
        <p:spPr bwMode="auto">
          <a:xfrm>
            <a:off x="38659344" y="2278057"/>
            <a:ext cx="4684577" cy="293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62553" tIns="81276" rIns="162553" bIns="81276">
            <a:spAutoFit/>
          </a:bodyPr>
          <a:lstStyle>
            <a:lvl1pPr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defTabSz="139700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Contact Information:</a:t>
            </a:r>
          </a:p>
          <a:p>
            <a:pPr defTabSz="139700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Name</a:t>
            </a:r>
          </a:p>
          <a:p>
            <a:pPr defTabSz="139700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University of Houston</a:t>
            </a:r>
          </a:p>
          <a:p>
            <a:pPr defTabSz="139700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Phone: (713) ###-####</a:t>
            </a:r>
          </a:p>
          <a:p>
            <a:pPr defTabSz="139700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Email:  </a:t>
            </a:r>
          </a:p>
        </p:txBody>
      </p:sp>
      <p:sp>
        <p:nvSpPr>
          <p:cNvPr id="3082" name="Text Box 864"/>
          <p:cNvSpPr txBox="1">
            <a:spLocks noChangeArrowheads="1"/>
          </p:cNvSpPr>
          <p:nvPr/>
        </p:nvSpPr>
        <p:spPr bwMode="auto">
          <a:xfrm>
            <a:off x="5605927" y="883451"/>
            <a:ext cx="31462343" cy="25237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8200" b="1" dirty="0">
                <a:solidFill>
                  <a:schemeClr val="bg1"/>
                </a:solidFill>
                <a:latin typeface="Calibri" charset="0"/>
              </a:rPr>
              <a:t>Use Title case &amp; minimum of 72-80 </a:t>
            </a:r>
            <a:r>
              <a:rPr lang="en-US" sz="8200" b="1" dirty="0" err="1">
                <a:solidFill>
                  <a:schemeClr val="bg1"/>
                </a:solidFill>
                <a:latin typeface="Calibri" charset="0"/>
              </a:rPr>
              <a:t>pt</a:t>
            </a:r>
            <a:r>
              <a:rPr lang="en-US" sz="8200" b="1" dirty="0">
                <a:solidFill>
                  <a:schemeClr val="bg1"/>
                </a:solidFill>
                <a:latin typeface="Calibri" charset="0"/>
              </a:rPr>
              <a:t> Font  </a:t>
            </a:r>
            <a:r>
              <a:rPr lang="en-US" sz="8200" b="1" dirty="0">
                <a:solidFill>
                  <a:srgbClr val="0000CC"/>
                </a:solidFill>
                <a:latin typeface="Calibri" charset="0"/>
              </a:rPr>
              <a:t>Don’t</a:t>
            </a:r>
            <a:r>
              <a:rPr lang="en-US" sz="8200" b="1" dirty="0">
                <a:solidFill>
                  <a:schemeClr val="bg1"/>
                </a:solidFill>
                <a:latin typeface="Calibri" charset="0"/>
              </a:rPr>
              <a:t> use ALL CAPS</a:t>
            </a:r>
          </a:p>
          <a:p>
            <a:pPr algn="ctr" eaLnBrk="1" hangingPunct="1"/>
            <a:r>
              <a:rPr lang="en-US" sz="8200" b="1" dirty="0">
                <a:solidFill>
                  <a:schemeClr val="bg1"/>
                </a:solidFill>
                <a:latin typeface="Calibri" charset="0"/>
              </a:rPr>
              <a:t>Break into 2 Lines for Maximum Impact and Size</a:t>
            </a:r>
          </a:p>
        </p:txBody>
      </p:sp>
      <p:sp>
        <p:nvSpPr>
          <p:cNvPr id="24" name="Rectangle 3373"/>
          <p:cNvSpPr>
            <a:spLocks noChangeArrowheads="1"/>
          </p:cNvSpPr>
          <p:nvPr/>
        </p:nvSpPr>
        <p:spPr bwMode="auto">
          <a:xfrm>
            <a:off x="609600" y="5625647"/>
            <a:ext cx="10248900" cy="822960"/>
          </a:xfrm>
          <a:prstGeom prst="rect">
            <a:avLst/>
          </a:prstGeom>
          <a:solidFill>
            <a:srgbClr val="C8102E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ABSTRACT</a:t>
            </a:r>
          </a:p>
        </p:txBody>
      </p:sp>
      <p:sp>
        <p:nvSpPr>
          <p:cNvPr id="25" name="Rectangle 3373"/>
          <p:cNvSpPr>
            <a:spLocks noChangeArrowheads="1"/>
          </p:cNvSpPr>
          <p:nvPr/>
        </p:nvSpPr>
        <p:spPr bwMode="auto">
          <a:xfrm>
            <a:off x="609600" y="23448677"/>
            <a:ext cx="10248900" cy="822960"/>
          </a:xfrm>
          <a:prstGeom prst="rect">
            <a:avLst/>
          </a:prstGeom>
          <a:solidFill>
            <a:srgbClr val="C8102E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BACKGROUND</a:t>
            </a:r>
          </a:p>
        </p:txBody>
      </p:sp>
      <p:sp>
        <p:nvSpPr>
          <p:cNvPr id="30" name="Rectangle 3373"/>
          <p:cNvSpPr>
            <a:spLocks noChangeArrowheads="1"/>
          </p:cNvSpPr>
          <p:nvPr/>
        </p:nvSpPr>
        <p:spPr bwMode="auto">
          <a:xfrm>
            <a:off x="11582401" y="5625647"/>
            <a:ext cx="10332720" cy="822960"/>
          </a:xfrm>
          <a:prstGeom prst="rect">
            <a:avLst/>
          </a:prstGeom>
          <a:solidFill>
            <a:srgbClr val="C8102E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OBJECTIVE</a:t>
            </a:r>
          </a:p>
        </p:txBody>
      </p:sp>
      <p:sp>
        <p:nvSpPr>
          <p:cNvPr id="32" name="Rectangle 3373"/>
          <p:cNvSpPr>
            <a:spLocks noChangeArrowheads="1"/>
          </p:cNvSpPr>
          <p:nvPr/>
        </p:nvSpPr>
        <p:spPr bwMode="auto">
          <a:xfrm>
            <a:off x="22606765" y="5625647"/>
            <a:ext cx="20613188" cy="822960"/>
          </a:xfrm>
          <a:prstGeom prst="rect">
            <a:avLst/>
          </a:prstGeom>
          <a:solidFill>
            <a:srgbClr val="C8102E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>
                <a:solidFill>
                  <a:schemeClr val="bg1"/>
                </a:solidFill>
                <a:latin typeface="Calibri" pitchFamily="34" charset="0"/>
              </a:rPr>
              <a:t>RESULTS</a:t>
            </a:r>
            <a:endParaRPr lang="en-US" sz="5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3" name="Rectangle 3373"/>
          <p:cNvSpPr>
            <a:spLocks noChangeArrowheads="1"/>
          </p:cNvSpPr>
          <p:nvPr/>
        </p:nvSpPr>
        <p:spPr bwMode="auto">
          <a:xfrm>
            <a:off x="33252993" y="24362492"/>
            <a:ext cx="9966960" cy="822960"/>
          </a:xfrm>
          <a:prstGeom prst="rect">
            <a:avLst/>
          </a:prstGeom>
          <a:solidFill>
            <a:srgbClr val="C8102E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>
                <a:solidFill>
                  <a:schemeClr val="bg1"/>
                </a:solidFill>
                <a:latin typeface="Calibri" pitchFamily="34" charset="0"/>
              </a:rPr>
              <a:t>CONCLUSIONS</a:t>
            </a:r>
            <a:endParaRPr lang="en-US" sz="5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058365"/>
              </p:ext>
            </p:extLst>
          </p:nvPr>
        </p:nvGraphicFramePr>
        <p:xfrm>
          <a:off x="22904867" y="7519025"/>
          <a:ext cx="9627711" cy="177271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489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1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5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0249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itchFamily="34" charset="0"/>
                          <a:cs typeface="Times New Roman" pitchFamily="18" charset="0"/>
                        </a:rPr>
                        <a:t>Variable</a:t>
                      </a: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itchFamily="34" charset="0"/>
                        </a:rPr>
                        <a:t>Diabetics</a:t>
                      </a:r>
                    </a:p>
                    <a:p>
                      <a:pPr algn="ctr"/>
                      <a:r>
                        <a:rPr lang="en-US" sz="3600" dirty="0">
                          <a:latin typeface="Calibri" pitchFamily="34" charset="0"/>
                        </a:rPr>
                        <a:t>n</a:t>
                      </a:r>
                      <a:r>
                        <a:rPr lang="en-US" sz="3600" baseline="0" dirty="0">
                          <a:latin typeface="Calibri" pitchFamily="34" charset="0"/>
                        </a:rPr>
                        <a:t> = 66</a:t>
                      </a:r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itchFamily="34" charset="0"/>
                        </a:rPr>
                        <a:t>Non-Diabetics</a:t>
                      </a:r>
                    </a:p>
                    <a:p>
                      <a:pPr algn="ctr"/>
                      <a:r>
                        <a:rPr lang="en-US" sz="3600" dirty="0">
                          <a:latin typeface="Calibri" pitchFamily="34" charset="0"/>
                        </a:rPr>
                        <a:t>n</a:t>
                      </a:r>
                      <a:r>
                        <a:rPr lang="en-US" sz="3600" baseline="0" dirty="0">
                          <a:latin typeface="Calibri" pitchFamily="34" charset="0"/>
                        </a:rPr>
                        <a:t> = 110</a:t>
                      </a:r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itchFamily="34" charset="0"/>
                        </a:rPr>
                        <a:t>p</a:t>
                      </a:r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5585">
                <a:tc>
                  <a:txBody>
                    <a:bodyPr/>
                    <a:lstStyle/>
                    <a:p>
                      <a:pPr algn="l"/>
                      <a:r>
                        <a:rPr lang="en-US" sz="3300" dirty="0">
                          <a:latin typeface="Calibri" pitchFamily="34" charset="0"/>
                        </a:rPr>
                        <a:t>Age (years)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</a:rPr>
                        <a:t>59.8 ± 11.7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62.8</a:t>
                      </a:r>
                      <a:r>
                        <a:rPr lang="en-US" sz="3300" baseline="0" dirty="0"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dirty="0">
                          <a:latin typeface="Calibri" pitchFamily="34" charset="0"/>
                        </a:rPr>
                        <a:t>± 15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0.140</a:t>
                      </a: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585">
                <a:tc>
                  <a:txBody>
                    <a:bodyPr/>
                    <a:lstStyle/>
                    <a:p>
                      <a:pPr algn="l"/>
                      <a:r>
                        <a:rPr lang="en-US" sz="3300" dirty="0">
                          <a:latin typeface="Calibri" pitchFamily="34" charset="0"/>
                        </a:rPr>
                        <a:t>Male gender 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</a:rPr>
                        <a:t>57.8%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50.9%</a:t>
                      </a:r>
                    </a:p>
                  </a:txBody>
                  <a:tcPr marL="121932" marR="121932" marT="91404" marB="91404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0.437</a:t>
                      </a:r>
                    </a:p>
                  </a:txBody>
                  <a:tcPr marL="121932" marR="121932" marT="91404" marB="91404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5585">
                <a:tc>
                  <a:txBody>
                    <a:bodyPr/>
                    <a:lstStyle/>
                    <a:p>
                      <a:pPr algn="l"/>
                      <a:r>
                        <a:rPr lang="en-US" sz="3300" dirty="0">
                          <a:latin typeface="Calibri" pitchFamily="34" charset="0"/>
                        </a:rPr>
                        <a:t>Caucasian 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</a:rPr>
                        <a:t>43.9%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57.3%</a:t>
                      </a:r>
                    </a:p>
                  </a:txBody>
                  <a:tcPr marL="121932" marR="121932" marT="91404" marB="91404" anchor="ctr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0.090</a:t>
                      </a:r>
                    </a:p>
                  </a:txBody>
                  <a:tcPr marL="121932" marR="121932" marT="91404" marB="91404" anchor="ctr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585">
                <a:tc>
                  <a:txBody>
                    <a:bodyPr/>
                    <a:lstStyle/>
                    <a:p>
                      <a:pPr algn="l"/>
                      <a:r>
                        <a:rPr lang="en-US" sz="3300" baseline="0" dirty="0">
                          <a:latin typeface="Calibri" pitchFamily="34" charset="0"/>
                        </a:rPr>
                        <a:t>LOS before </a:t>
                      </a:r>
                      <a:r>
                        <a:rPr lang="en-US" sz="3300" baseline="0" dirty="0" err="1">
                          <a:latin typeface="Calibri" pitchFamily="34" charset="0"/>
                        </a:rPr>
                        <a:t>Cx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</a:rPr>
                        <a:t>18.7 ± 32.5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20.7 </a:t>
                      </a:r>
                      <a:r>
                        <a:rPr lang="en-US" sz="3300" dirty="0">
                          <a:latin typeface="Calibri" pitchFamily="34" charset="0"/>
                        </a:rPr>
                        <a:t>± 35.1</a:t>
                      </a:r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1932" marR="121932" marT="91404" marB="91404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0.704</a:t>
                      </a:r>
                    </a:p>
                  </a:txBody>
                  <a:tcPr marL="121932" marR="121932" marT="91404" marB="91404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5585">
                <a:tc>
                  <a:txBody>
                    <a:bodyPr/>
                    <a:lstStyle/>
                    <a:p>
                      <a:pPr algn="l"/>
                      <a:r>
                        <a:rPr lang="en-US" sz="3300" dirty="0">
                          <a:latin typeface="Calibri" pitchFamily="34" charset="0"/>
                        </a:rPr>
                        <a:t>APACHE II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</a:rPr>
                        <a:t>13.4 ± 5.1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13.8 </a:t>
                      </a:r>
                      <a:r>
                        <a:rPr lang="en-US" sz="3300" dirty="0">
                          <a:latin typeface="Calibri" pitchFamily="34" charset="0"/>
                        </a:rPr>
                        <a:t>± 7.6</a:t>
                      </a:r>
                      <a:endParaRPr lang="en-US" sz="33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1560" marB="1015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>
                          <a:latin typeface="Calibri" pitchFamily="34" charset="0"/>
                          <a:cs typeface="Times New Roman" pitchFamily="18" charset="0"/>
                        </a:rPr>
                        <a:t>0.477</a:t>
                      </a:r>
                    </a:p>
                  </a:txBody>
                  <a:tcPr marL="121932" marR="121932" marT="91404" marB="91404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65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&gt; 1 active agent used</a:t>
                      </a:r>
                      <a:r>
                        <a:rPr lang="en-US" sz="3300" baseline="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empirically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24.2%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6691" marR="10669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38.2%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6691" marR="1066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0.069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8916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Mortality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10.7%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6691" marR="10669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22.7%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6691" marR="1066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0.046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8564">
                <a:tc gridSpan="7">
                  <a:txBody>
                    <a:bodyPr/>
                    <a:lstStyle/>
                    <a:p>
                      <a:pPr marL="0" marR="0" algn="l" defTabSz="1625529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Co-morbidities, n (%) 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8532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Cardiovascular</a:t>
                      </a:r>
                    </a:p>
                  </a:txBody>
                  <a:tcPr marL="243865" marR="97547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latin typeface="Calibri" pitchFamily="34" charset="0"/>
                          <a:ea typeface="Times New Roman"/>
                          <a:cs typeface="Times New Roman"/>
                        </a:rPr>
                        <a:t>60 (90.9)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82 (74.5)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0.010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6648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Respiratory</a:t>
                      </a:r>
                    </a:p>
                  </a:txBody>
                  <a:tcPr marL="243865" marR="97547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latin typeface="Calibri" pitchFamily="34" charset="0"/>
                          <a:ea typeface="Times New Roman"/>
                          <a:cs typeface="Times New Roman"/>
                        </a:rPr>
                        <a:t>13 (19.7)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17 (15.5)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0.536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51338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CNS</a:t>
                      </a:r>
                    </a:p>
                  </a:txBody>
                  <a:tcPr marL="243865" marR="97547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16 (24.2)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11 (10.0)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0.017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89166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Renal</a:t>
                      </a:r>
                    </a:p>
                  </a:txBody>
                  <a:tcPr marL="243865" marR="97547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latin typeface="Calibri" pitchFamily="34" charset="0"/>
                          <a:ea typeface="Times New Roman"/>
                          <a:cs typeface="Times New Roman"/>
                        </a:rPr>
                        <a:t>36 (54.5)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28 (25.5)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&lt; 0.001</a:t>
                      </a:r>
                    </a:p>
                  </a:txBody>
                  <a:tcPr marL="91449" marR="9144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233" name="TextBox 47"/>
          <p:cNvSpPr txBox="1">
            <a:spLocks noChangeArrowheads="1"/>
          </p:cNvSpPr>
          <p:nvPr/>
        </p:nvSpPr>
        <p:spPr bwMode="auto">
          <a:xfrm>
            <a:off x="730579" y="4308059"/>
            <a:ext cx="4851072" cy="1041303"/>
          </a:xfrm>
          <a:prstGeom prst="rect">
            <a:avLst/>
          </a:prstGeom>
          <a:noFill/>
          <a:ln>
            <a:noFill/>
          </a:ln>
        </p:spPr>
        <p:txBody>
          <a:bodyPr wrap="square" lIns="162553" tIns="81276" rIns="162553" bIns="81276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5700" dirty="0">
                <a:solidFill>
                  <a:schemeClr val="bg1"/>
                </a:solidFill>
                <a:latin typeface="Calibri" pitchFamily="34" charset="0"/>
              </a:rPr>
              <a:t>Insert Poster#</a:t>
            </a:r>
          </a:p>
        </p:txBody>
      </p:sp>
      <p:graphicFrame>
        <p:nvGraphicFramePr>
          <p:cNvPr id="5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441082"/>
              </p:ext>
            </p:extLst>
          </p:nvPr>
        </p:nvGraphicFramePr>
        <p:xfrm>
          <a:off x="33223917" y="7545282"/>
          <a:ext cx="9912804" cy="468232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93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0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37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Variables</a:t>
                      </a:r>
                      <a:endParaRPr lang="en-US" sz="36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itchFamily="34" charset="0"/>
                        </a:rPr>
                        <a:t>OR</a:t>
                      </a:r>
                      <a:r>
                        <a:rPr lang="en-US" sz="3600" baseline="0" dirty="0">
                          <a:latin typeface="Calibri" pitchFamily="34" charset="0"/>
                        </a:rPr>
                        <a:t> </a:t>
                      </a:r>
                      <a:r>
                        <a:rPr lang="en-US" sz="3600" dirty="0">
                          <a:latin typeface="Calibri" pitchFamily="34" charset="0"/>
                        </a:rPr>
                        <a:t>(95% CI)</a:t>
                      </a:r>
                    </a:p>
                  </a:txBody>
                  <a:tcPr marL="121920" marR="121920" marT="91335" marB="9133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itchFamily="34" charset="0"/>
                        </a:rPr>
                        <a:t>p</a:t>
                      </a:r>
                    </a:p>
                  </a:txBody>
                  <a:tcPr marL="121920" marR="121920" marT="91335" marB="9133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945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Baseline APACHE II score</a:t>
                      </a:r>
                    </a:p>
                  </a:txBody>
                  <a:tcPr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1.089 (1.018-1.163)</a:t>
                      </a:r>
                    </a:p>
                  </a:txBody>
                  <a:tcPr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0.013</a:t>
                      </a:r>
                    </a:p>
                  </a:txBody>
                  <a:tcPr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916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Average BG48 &gt; 168 mg/</a:t>
                      </a:r>
                      <a:r>
                        <a:rPr lang="en-US" sz="3300" dirty="0" err="1">
                          <a:latin typeface="Calibri" pitchFamily="34" charset="0"/>
                          <a:ea typeface="Times New Roman"/>
                          <a:cs typeface="Times New Roman"/>
                        </a:rPr>
                        <a:t>dL</a:t>
                      </a:r>
                      <a:endParaRPr lang="en-US" sz="33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6.310 (1.707-23.334)</a:t>
                      </a:r>
                    </a:p>
                  </a:txBody>
                  <a:tcPr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0.006</a:t>
                      </a:r>
                    </a:p>
                  </a:txBody>
                  <a:tcPr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54" name="TextBox 45"/>
          <p:cNvSpPr txBox="1">
            <a:spLocks noChangeArrowheads="1"/>
          </p:cNvSpPr>
          <p:nvPr/>
        </p:nvSpPr>
        <p:spPr bwMode="auto">
          <a:xfrm>
            <a:off x="33204868" y="12468431"/>
            <a:ext cx="9966960" cy="3241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62553" tIns="81276" rIns="162553" bIns="81276">
            <a:spAutoFit/>
          </a:bodyPr>
          <a:lstStyle>
            <a:lvl1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45720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3800" dirty="0" err="1">
                <a:latin typeface="Calibri" charset="0"/>
                <a:ea typeface="ＭＳ Ｐゴシック" charset="0"/>
              </a:rPr>
              <a:t>Suspendisse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cursus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tellus</a:t>
            </a:r>
            <a:r>
              <a:rPr lang="en-US" sz="3800" dirty="0">
                <a:latin typeface="Calibri" charset="0"/>
                <a:ea typeface="ＭＳ Ｐゴシック" charset="0"/>
              </a:rPr>
              <a:t>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elit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egestas</a:t>
            </a:r>
            <a:r>
              <a:rPr lang="en-US" sz="3800" dirty="0">
                <a:latin typeface="Calibri" charset="0"/>
                <a:ea typeface="ＭＳ Ｐゴシック" charset="0"/>
              </a:rPr>
              <a:t>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justo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3800" dirty="0">
                <a:latin typeface="Calibri" charset="0"/>
                <a:ea typeface="ＭＳ Ｐゴシック" charset="0"/>
              </a:rPr>
              <a:t> from January 1, 2006 – December 31, 2009</a:t>
            </a:r>
          </a:p>
          <a:p>
            <a:pPr marL="45720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3800" dirty="0" err="1">
                <a:latin typeface="Calibri" charset="0"/>
                <a:ea typeface="ＭＳ Ｐゴシック" charset="0"/>
              </a:rPr>
              <a:t>Mauris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sed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urna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vel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sem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auctor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3800" dirty="0">
                <a:latin typeface="Calibri" charset="0"/>
                <a:ea typeface="ＭＳ Ｐゴシック" charset="0"/>
              </a:rPr>
              <a:t>. </a:t>
            </a:r>
            <a:r>
              <a:rPr lang="en-US" sz="3800" dirty="0" err="1">
                <a:latin typeface="Calibri" charset="0"/>
                <a:ea typeface="ＭＳ Ｐゴシック" charset="0"/>
              </a:rPr>
              <a:t>Phasellus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sollicitudin</a:t>
            </a:r>
            <a:r>
              <a:rPr lang="en-US" sz="3800" dirty="0">
                <a:latin typeface="Calibri" charset="0"/>
                <a:ea typeface="ＭＳ Ｐゴシック" charset="0"/>
              </a:rPr>
              <a:t> nisi </a:t>
            </a:r>
            <a:r>
              <a:rPr lang="en-US" sz="3800" dirty="0" err="1">
                <a:latin typeface="Calibri" charset="0"/>
                <a:ea typeface="ＭＳ Ｐゴシック" charset="0"/>
              </a:rPr>
              <a:t>sed</a:t>
            </a:r>
            <a:r>
              <a:rPr lang="en-US" sz="3800" dirty="0">
                <a:latin typeface="Calibri" charset="0"/>
                <a:ea typeface="ＭＳ Ｐゴシック" charset="0"/>
              </a:rPr>
              <a:t> nisi et.</a:t>
            </a:r>
          </a:p>
        </p:txBody>
      </p:sp>
      <p:sp>
        <p:nvSpPr>
          <p:cNvPr id="42" name="TextBox 42"/>
          <p:cNvSpPr txBox="1">
            <a:spLocks noChangeArrowheads="1"/>
          </p:cNvSpPr>
          <p:nvPr/>
        </p:nvSpPr>
        <p:spPr bwMode="auto">
          <a:xfrm>
            <a:off x="34763923" y="2298942"/>
            <a:ext cx="3505744" cy="20621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bg1"/>
                </a:solidFill>
                <a:latin typeface="Calibri" charset="0"/>
              </a:rPr>
              <a:t>Insert co-author affiliation logo here if there is one or delete this textbox</a:t>
            </a:r>
          </a:p>
        </p:txBody>
      </p:sp>
      <p:sp>
        <p:nvSpPr>
          <p:cNvPr id="43" name="Rectangle 3373"/>
          <p:cNvSpPr>
            <a:spLocks noChangeArrowheads="1"/>
          </p:cNvSpPr>
          <p:nvPr/>
        </p:nvSpPr>
        <p:spPr bwMode="auto">
          <a:xfrm>
            <a:off x="11582401" y="10516166"/>
            <a:ext cx="10332720" cy="822960"/>
          </a:xfrm>
          <a:prstGeom prst="rect">
            <a:avLst/>
          </a:prstGeom>
          <a:solidFill>
            <a:srgbClr val="C8102E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METHODS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33341906" y="16123749"/>
            <a:ext cx="9662595" cy="1400553"/>
          </a:xfrm>
          <a:prstGeom prst="roundRect">
            <a:avLst/>
          </a:prstGeom>
          <a:solidFill>
            <a:srgbClr val="C8102E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5402" tIns="47701" rIns="95402" bIns="47701" anchor="ctr" anchorCtr="0">
            <a:spAutoFit/>
          </a:bodyPr>
          <a:lstStyle/>
          <a:p>
            <a:pPr marL="0" lvl="1" defTabSz="953869" eaLnBrk="0" hangingPunct="0"/>
            <a:r>
              <a:rPr lang="en-US" sz="3800" b="1" dirty="0">
                <a:solidFill>
                  <a:schemeClr val="bg1"/>
                </a:solidFill>
                <a:latin typeface="Calibri" pitchFamily="34" charset="0"/>
              </a:rPr>
              <a:t>Figure 1. Thirty-day mortality for patients with</a:t>
            </a:r>
          </a:p>
          <a:p>
            <a:pPr marL="0" lvl="1" defTabSz="953869" eaLnBrk="0" hangingPunct="0"/>
            <a:r>
              <a:rPr lang="en-US" sz="3800" b="1" dirty="0">
                <a:solidFill>
                  <a:schemeClr val="bg1"/>
                </a:solidFill>
                <a:latin typeface="Calibri" pitchFamily="34" charset="0"/>
              </a:rPr>
              <a:t>PA bacteremia, stratified by diabetic status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33095811" y="6772099"/>
            <a:ext cx="10055606" cy="753568"/>
          </a:xfrm>
          <a:prstGeom prst="roundRect">
            <a:avLst/>
          </a:prstGeom>
          <a:solidFill>
            <a:srgbClr val="C8102E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5402" tIns="47701" rIns="95402" bIns="47701" anchor="ctr" anchorCtr="0">
            <a:spAutoFit/>
          </a:bodyPr>
          <a:lstStyle/>
          <a:p>
            <a:pPr marL="0" lvl="1" defTabSz="953869" eaLnBrk="0" hangingPunct="0"/>
            <a:r>
              <a:rPr lang="en-US" sz="3800" b="1" dirty="0">
                <a:solidFill>
                  <a:schemeClr val="bg1"/>
                </a:solidFill>
                <a:latin typeface="Calibri" pitchFamily="34" charset="0"/>
              </a:rPr>
              <a:t>Table 2. Multivariate analysis of risk factors</a:t>
            </a:r>
          </a:p>
        </p:txBody>
      </p:sp>
      <p:sp>
        <p:nvSpPr>
          <p:cNvPr id="40" name="Rounded Rectangle 39"/>
          <p:cNvSpPr/>
          <p:nvPr/>
        </p:nvSpPr>
        <p:spPr bwMode="auto">
          <a:xfrm>
            <a:off x="22752683" y="6690229"/>
            <a:ext cx="9814777" cy="753568"/>
          </a:xfrm>
          <a:prstGeom prst="roundRect">
            <a:avLst/>
          </a:prstGeom>
          <a:solidFill>
            <a:srgbClr val="C8102E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5402" tIns="47701" rIns="95402" bIns="47701" anchor="ctr" anchorCtr="0">
            <a:spAutoFit/>
          </a:bodyPr>
          <a:lstStyle/>
          <a:p>
            <a:pPr marL="0" lvl="1" defTabSz="953869" eaLnBrk="0" hangingPunct="0"/>
            <a:r>
              <a:rPr lang="en-US" sz="3800" b="1">
                <a:solidFill>
                  <a:schemeClr val="bg1"/>
                </a:solidFill>
                <a:latin typeface="Calibri" pitchFamily="34" charset="0"/>
              </a:rPr>
              <a:t>Table 1.  Patient Demographics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9875" y="17829015"/>
            <a:ext cx="9468945" cy="585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609600" y="24416015"/>
            <a:ext cx="10248900" cy="5225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324" tIns="30662" rIns="61324" bIns="30662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lvl="1" indent="0" algn="just" defTabSz="58166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tabLst>
                <a:tab pos="293888" algn="l"/>
              </a:tabLst>
              <a:defRPr/>
            </a:pPr>
            <a:r>
              <a:rPr lang="en-US" sz="3800">
                <a:latin typeface="Calibri" pitchFamily="34" charset="0"/>
              </a:rPr>
              <a:t>Suspendisse purus mauris, viverra id mollis at, hendrerit ut libero. Aliquam odio mi, ultricies vitae auctor sed, tempor eu est. Quisque nibh nisi, hendrerit non ultricies vel, dignissim vitae. </a:t>
            </a:r>
          </a:p>
          <a:p>
            <a:pPr marL="0" lvl="1" indent="0" algn="just" defTabSz="58166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tabLst>
                <a:tab pos="293888" algn="l"/>
              </a:tabLst>
              <a:defRPr/>
            </a:pPr>
            <a:r>
              <a:rPr lang="en-US" sz="3800">
                <a:latin typeface="Calibri" pitchFamily="34" charset="0"/>
              </a:rPr>
              <a:t>Pellentesque habitant morbi tristique senectus et netus et malesuada fames ac turpis egestas. Vestibulum ut leo eros. Donec facilisis euismod orci, et rhoncus velit accumsan eu. </a:t>
            </a:r>
          </a:p>
        </p:txBody>
      </p:sp>
      <p:sp>
        <p:nvSpPr>
          <p:cNvPr id="36" name="Text Box 26"/>
          <p:cNvSpPr txBox="1">
            <a:spLocks noChangeArrowheads="1"/>
          </p:cNvSpPr>
          <p:nvPr/>
        </p:nvSpPr>
        <p:spPr bwMode="auto">
          <a:xfrm>
            <a:off x="11582399" y="11419337"/>
            <a:ext cx="10332720" cy="188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324" tIns="30662" rIns="61324" bIns="30662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lvl="1" algn="just">
              <a:spcBef>
                <a:spcPts val="600"/>
              </a:spcBef>
              <a:spcAft>
                <a:spcPts val="0"/>
              </a:spcAft>
            </a:pPr>
            <a:r>
              <a:rPr lang="en-US" sz="3800" b="1" dirty="0">
                <a:latin typeface="Calibri" charset="0"/>
                <a:ea typeface="ＭＳ Ｐゴシック" charset="0"/>
              </a:rPr>
              <a:t>Study design / Inclusion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3800" dirty="0">
                <a:latin typeface="Calibri" charset="0"/>
                <a:ea typeface="ＭＳ Ｐゴシック" charset="0"/>
              </a:rPr>
              <a:t>Lorem ipsum dolor sit </a:t>
            </a:r>
            <a:r>
              <a:rPr lang="en-US" sz="3800" dirty="0" err="1">
                <a:latin typeface="Calibri" charset="0"/>
                <a:ea typeface="ＭＳ Ｐゴシック" charset="0"/>
              </a:rPr>
              <a:t>amet</a:t>
            </a:r>
            <a:r>
              <a:rPr lang="en-US" sz="3800" dirty="0">
                <a:latin typeface="Calibri" charset="0"/>
                <a:ea typeface="ＭＳ Ｐゴシック" charset="0"/>
              </a:rPr>
              <a:t>, </a:t>
            </a:r>
            <a:r>
              <a:rPr lang="en-US" sz="3800" dirty="0" err="1">
                <a:latin typeface="Calibri" charset="0"/>
                <a:ea typeface="ＭＳ Ｐゴシック" charset="0"/>
              </a:rPr>
              <a:t>consectetur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adipiscing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elit</a:t>
            </a:r>
            <a:r>
              <a:rPr lang="en-US" sz="3800" dirty="0">
                <a:latin typeface="Calibri" charset="0"/>
                <a:ea typeface="ＭＳ Ｐゴシック" charset="0"/>
              </a:rPr>
              <a:t>. Sed sit </a:t>
            </a:r>
            <a:r>
              <a:rPr lang="en-US" sz="3800" dirty="0" err="1">
                <a:latin typeface="Calibri" charset="0"/>
                <a:ea typeface="ＭＳ Ｐゴシック" charset="0"/>
              </a:rPr>
              <a:t>amet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augue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sem</a:t>
            </a:r>
            <a:r>
              <a:rPr lang="en-US" sz="3800" dirty="0">
                <a:latin typeface="Calibri" charset="0"/>
                <a:ea typeface="ＭＳ Ｐゴシック" charset="0"/>
              </a:rPr>
              <a:t>, vitae </a:t>
            </a:r>
            <a:r>
              <a:rPr lang="en-US" sz="3800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3800" dirty="0">
                <a:latin typeface="Calibri" charset="0"/>
                <a:ea typeface="ＭＳ Ｐゴシック" charset="0"/>
              </a:rPr>
              <a:t> dolor.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3800" dirty="0">
                <a:latin typeface="Calibri" charset="0"/>
                <a:ea typeface="ＭＳ Ｐゴシック" charset="0"/>
              </a:rPr>
              <a:t>Aenean ac </a:t>
            </a:r>
            <a:r>
              <a:rPr lang="en-US" sz="3800" dirty="0" err="1">
                <a:latin typeface="Calibri" charset="0"/>
                <a:ea typeface="ＭＳ Ｐゴシック" charset="0"/>
              </a:rPr>
              <a:t>arcu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lacus</a:t>
            </a:r>
            <a:r>
              <a:rPr lang="en-US" sz="3800" dirty="0">
                <a:latin typeface="Calibri" charset="0"/>
                <a:ea typeface="ＭＳ Ｐゴシック" charset="0"/>
              </a:rPr>
              <a:t>,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condimentum</a:t>
            </a:r>
            <a:r>
              <a:rPr lang="en-US" sz="3800" dirty="0">
                <a:latin typeface="Calibri" charset="0"/>
                <a:ea typeface="ＭＳ Ｐゴシック" charset="0"/>
              </a:rPr>
              <a:t> diam.</a:t>
            </a:r>
          </a:p>
          <a:p>
            <a:pPr marL="298991" lvl="1" indent="-298991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3800" dirty="0" err="1">
                <a:latin typeface="Calibri" charset="0"/>
                <a:ea typeface="ＭＳ Ｐゴシック" charset="0"/>
              </a:rPr>
              <a:t>Suspendisse</a:t>
            </a:r>
            <a:r>
              <a:rPr lang="en-US" sz="3800" dirty="0">
                <a:latin typeface="Calibri" charset="0"/>
                <a:ea typeface="ＭＳ Ｐゴシック" charset="0"/>
              </a:rPr>
              <a:t> cursus </a:t>
            </a:r>
            <a:r>
              <a:rPr lang="en-US" sz="3800" dirty="0" err="1">
                <a:latin typeface="Calibri" charset="0"/>
                <a:ea typeface="ＭＳ Ｐゴシック" charset="0"/>
              </a:rPr>
              <a:t>tellus</a:t>
            </a:r>
            <a:r>
              <a:rPr lang="en-US" sz="3800" dirty="0">
                <a:latin typeface="Calibri" charset="0"/>
                <a:ea typeface="ＭＳ Ｐゴシック" charset="0"/>
              </a:rPr>
              <a:t>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elit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egestas</a:t>
            </a:r>
            <a:r>
              <a:rPr lang="en-US" sz="3800" dirty="0">
                <a:latin typeface="Calibri" charset="0"/>
                <a:ea typeface="ＭＳ Ｐゴシック" charset="0"/>
              </a:rPr>
              <a:t>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justo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3800" dirty="0">
                <a:latin typeface="Calibri" charset="0"/>
                <a:ea typeface="ＭＳ Ｐゴシック" charset="0"/>
              </a:rPr>
              <a:t> from January 1, 2006 – December 31, 2009</a:t>
            </a:r>
          </a:p>
          <a:p>
            <a:pPr marL="298991" lvl="1" indent="-298991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3800" dirty="0" err="1">
                <a:latin typeface="Calibri" charset="0"/>
                <a:ea typeface="ＭＳ Ｐゴシック" charset="0"/>
              </a:rPr>
              <a:t>Mauris</a:t>
            </a:r>
            <a:r>
              <a:rPr lang="en-US" sz="3800" dirty="0">
                <a:latin typeface="Calibri" charset="0"/>
                <a:ea typeface="ＭＳ Ｐゴシック" charset="0"/>
              </a:rPr>
              <a:t> sed </a:t>
            </a:r>
            <a:r>
              <a:rPr lang="en-US" sz="3800" dirty="0" err="1">
                <a:latin typeface="Calibri" charset="0"/>
                <a:ea typeface="ＭＳ Ｐゴシック" charset="0"/>
              </a:rPr>
              <a:t>urna</a:t>
            </a:r>
            <a:r>
              <a:rPr lang="en-US" sz="3800" dirty="0">
                <a:latin typeface="Calibri" charset="0"/>
                <a:ea typeface="ＭＳ Ｐゴシック" charset="0"/>
              </a:rPr>
              <a:t> vel </a:t>
            </a:r>
            <a:r>
              <a:rPr lang="en-US" sz="3800" dirty="0" err="1">
                <a:latin typeface="Calibri" charset="0"/>
                <a:ea typeface="ＭＳ Ｐゴシック" charset="0"/>
              </a:rPr>
              <a:t>sem</a:t>
            </a:r>
            <a:r>
              <a:rPr lang="en-US" sz="3800" dirty="0">
                <a:latin typeface="Calibri" charset="0"/>
                <a:ea typeface="ＭＳ Ｐゴシック" charset="0"/>
              </a:rPr>
              <a:t> auctor </a:t>
            </a:r>
            <a:r>
              <a:rPr lang="en-US" sz="3800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3800" dirty="0">
                <a:latin typeface="Calibri" charset="0"/>
                <a:ea typeface="ＭＳ Ｐゴシック" charset="0"/>
              </a:rPr>
              <a:t>. </a:t>
            </a:r>
            <a:r>
              <a:rPr lang="en-US" sz="3800" dirty="0" err="1">
                <a:latin typeface="Calibri" charset="0"/>
                <a:ea typeface="ＭＳ Ｐゴシック" charset="0"/>
              </a:rPr>
              <a:t>Phasellus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sollicitudin</a:t>
            </a:r>
            <a:r>
              <a:rPr lang="en-US" sz="3800" dirty="0">
                <a:latin typeface="Calibri" charset="0"/>
                <a:ea typeface="ＭＳ Ｐゴシック" charset="0"/>
              </a:rPr>
              <a:t> nisi sed nisi et.</a:t>
            </a:r>
          </a:p>
          <a:p>
            <a:pPr marL="298991" lvl="1" indent="-298991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3800" dirty="0" err="1">
                <a:latin typeface="Calibri" charset="0"/>
                <a:ea typeface="ＭＳ Ｐゴシック" charset="0"/>
              </a:rPr>
              <a:t>Nulla</a:t>
            </a:r>
            <a:r>
              <a:rPr lang="en-US" sz="3800" dirty="0">
                <a:latin typeface="Calibri" charset="0"/>
                <a:ea typeface="ＭＳ Ｐゴシック" charset="0"/>
              </a:rPr>
              <a:t> at </a:t>
            </a:r>
            <a:r>
              <a:rPr lang="en-US" sz="3800" dirty="0" err="1">
                <a:latin typeface="Calibri" charset="0"/>
                <a:ea typeface="ＭＳ Ｐゴシック" charset="0"/>
              </a:rPr>
              <a:t>sapien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eu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nisl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varius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facilisis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pretium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eget</a:t>
            </a:r>
            <a:r>
              <a:rPr lang="en-US" sz="3800" dirty="0">
                <a:latin typeface="Calibri" charset="0"/>
                <a:ea typeface="ＭＳ Ｐゴシック" charset="0"/>
              </a:rPr>
              <a:t> nisi.</a:t>
            </a:r>
          </a:p>
          <a:p>
            <a:pPr marL="0" lvl="1" algn="just">
              <a:spcBef>
                <a:spcPts val="600"/>
              </a:spcBef>
              <a:spcAft>
                <a:spcPts val="0"/>
              </a:spcAft>
            </a:pPr>
            <a:r>
              <a:rPr lang="en-US" sz="3800" b="1" dirty="0">
                <a:latin typeface="Calibri" charset="0"/>
                <a:ea typeface="ＭＳ Ｐゴシック" charset="0"/>
              </a:rPr>
              <a:t>Data Collection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charset="0"/>
              <a:buChar char="§"/>
            </a:pPr>
            <a:r>
              <a:rPr lang="en-US" sz="3800" dirty="0" err="1">
                <a:latin typeface="Calibri" charset="0"/>
                <a:ea typeface="ＭＳ Ｐゴシック" charset="0"/>
              </a:rPr>
              <a:t>Curabitur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eu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neque</a:t>
            </a:r>
            <a:r>
              <a:rPr lang="en-US" sz="3800" dirty="0">
                <a:latin typeface="Calibri" charset="0"/>
                <a:ea typeface="ＭＳ Ｐゴシック" charset="0"/>
              </a:rPr>
              <a:t>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purus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ullamcorper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viverra</a:t>
            </a:r>
            <a:r>
              <a:rPr lang="en-US" sz="3800" dirty="0">
                <a:latin typeface="Calibri" charset="0"/>
                <a:ea typeface="ＭＳ Ｐゴシック" charset="0"/>
              </a:rPr>
              <a:t>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ut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augue</a:t>
            </a:r>
            <a:r>
              <a:rPr lang="en-US" sz="3800" dirty="0">
                <a:latin typeface="Calibri" charset="0"/>
                <a:ea typeface="ＭＳ Ｐゴシック" charset="0"/>
              </a:rPr>
              <a:t>. </a:t>
            </a:r>
            <a:r>
              <a:rPr lang="en-US" sz="3800" dirty="0" err="1">
                <a:latin typeface="Calibri" charset="0"/>
                <a:ea typeface="ＭＳ Ｐゴシック" charset="0"/>
              </a:rPr>
              <a:t>Mauris</a:t>
            </a:r>
            <a:r>
              <a:rPr lang="en-US" sz="3800" dirty="0">
                <a:latin typeface="Calibri" charset="0"/>
                <a:ea typeface="ＭＳ Ｐゴシック" charset="0"/>
              </a:rPr>
              <a:t> vel nisi </a:t>
            </a:r>
            <a:r>
              <a:rPr lang="en-US" sz="3800" dirty="0" err="1">
                <a:latin typeface="Calibri" charset="0"/>
                <a:ea typeface="ＭＳ Ｐゴシック" charset="0"/>
              </a:rPr>
              <a:t>quis</a:t>
            </a:r>
            <a:r>
              <a:rPr lang="en-US" sz="3800" dirty="0">
                <a:latin typeface="Calibri" charset="0"/>
                <a:ea typeface="ＭＳ Ｐゴシック" charset="0"/>
              </a:rPr>
              <a:t> mi </a:t>
            </a:r>
            <a:r>
              <a:rPr lang="en-US" sz="3800" dirty="0" err="1">
                <a:latin typeface="Calibri" charset="0"/>
                <a:ea typeface="ＭＳ Ｐゴシック" charset="0"/>
              </a:rPr>
              <a:t>vulputate</a:t>
            </a:r>
            <a:r>
              <a:rPr lang="en-US" sz="3800" dirty="0">
                <a:latin typeface="Calibri" charset="0"/>
                <a:ea typeface="ＭＳ Ｐゴシック" charset="0"/>
              </a:rPr>
              <a:t> tempus </a:t>
            </a:r>
            <a:r>
              <a:rPr lang="en-US" sz="3800" dirty="0" err="1">
                <a:latin typeface="Calibri" charset="0"/>
                <a:ea typeface="ＭＳ Ｐゴシック" charset="0"/>
              </a:rPr>
              <a:t>quis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quis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lectus</a:t>
            </a:r>
            <a:r>
              <a:rPr lang="en-US" sz="3800" dirty="0">
                <a:latin typeface="Calibri" charset="0"/>
                <a:ea typeface="ＭＳ Ｐゴシック" charset="0"/>
              </a:rPr>
              <a:t>. Lorem ipsum dolor sit </a:t>
            </a:r>
            <a:r>
              <a:rPr lang="en-US" sz="3800" dirty="0" err="1">
                <a:latin typeface="Calibri" charset="0"/>
                <a:ea typeface="ＭＳ Ｐゴシック" charset="0"/>
              </a:rPr>
              <a:t>amet</a:t>
            </a:r>
            <a:r>
              <a:rPr lang="en-US" sz="3800" dirty="0">
                <a:latin typeface="Calibri" charset="0"/>
                <a:ea typeface="ＭＳ Ｐゴシック" charset="0"/>
              </a:rPr>
              <a:t>, </a:t>
            </a:r>
            <a:r>
              <a:rPr lang="en-US" sz="3800" dirty="0" err="1">
                <a:latin typeface="Calibri" charset="0"/>
                <a:ea typeface="ＭＳ Ｐゴシック" charset="0"/>
              </a:rPr>
              <a:t>consectetur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adipiscing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elit</a:t>
            </a:r>
            <a:r>
              <a:rPr lang="en-US" sz="3800" dirty="0">
                <a:latin typeface="Calibri" charset="0"/>
                <a:ea typeface="ＭＳ Ｐゴシック" charset="0"/>
              </a:rPr>
              <a:t>.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charset="0"/>
              <a:buChar char="§"/>
            </a:pPr>
            <a:r>
              <a:rPr lang="en-US" sz="3800" dirty="0">
                <a:latin typeface="Calibri" charset="0"/>
                <a:ea typeface="ＭＳ Ｐゴシック" charset="0"/>
              </a:rPr>
              <a:t>Sed sit </a:t>
            </a:r>
            <a:r>
              <a:rPr lang="en-US" sz="3800" dirty="0" err="1">
                <a:latin typeface="Calibri" charset="0"/>
                <a:ea typeface="ＭＳ Ｐゴシック" charset="0"/>
              </a:rPr>
              <a:t>amet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augue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sem</a:t>
            </a:r>
            <a:r>
              <a:rPr lang="en-US" sz="3800" dirty="0">
                <a:latin typeface="Calibri" charset="0"/>
                <a:ea typeface="ＭＳ Ｐゴシック" charset="0"/>
              </a:rPr>
              <a:t>, vitae </a:t>
            </a:r>
            <a:r>
              <a:rPr lang="en-US" sz="3800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3800" dirty="0">
                <a:latin typeface="Calibri" charset="0"/>
                <a:ea typeface="ＭＳ Ｐゴシック" charset="0"/>
              </a:rPr>
              <a:t> dolor. Aenean ac </a:t>
            </a:r>
            <a:r>
              <a:rPr lang="en-US" sz="3800" dirty="0" err="1">
                <a:latin typeface="Calibri" charset="0"/>
                <a:ea typeface="ＭＳ Ｐゴシック" charset="0"/>
              </a:rPr>
              <a:t>arcu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lacus</a:t>
            </a:r>
            <a:r>
              <a:rPr lang="en-US" sz="3800" dirty="0">
                <a:latin typeface="Calibri" charset="0"/>
                <a:ea typeface="ＭＳ Ｐゴシック" charset="0"/>
              </a:rPr>
              <a:t>,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condimentum</a:t>
            </a:r>
            <a:r>
              <a:rPr lang="en-US" sz="3800" dirty="0">
                <a:latin typeface="Calibri" charset="0"/>
                <a:ea typeface="ＭＳ Ｐゴシック" charset="0"/>
              </a:rPr>
              <a:t> diam. 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charset="0"/>
              <a:buChar char="§"/>
            </a:pPr>
            <a:r>
              <a:rPr lang="en-US" sz="3800" dirty="0" err="1">
                <a:latin typeface="Calibri" charset="0"/>
                <a:ea typeface="ＭＳ Ｐゴシック" charset="0"/>
              </a:rPr>
              <a:t>Suspendisse</a:t>
            </a:r>
            <a:r>
              <a:rPr lang="en-US" sz="3800" dirty="0">
                <a:latin typeface="Calibri" charset="0"/>
                <a:ea typeface="ＭＳ Ｐゴシック" charset="0"/>
              </a:rPr>
              <a:t> cursus </a:t>
            </a:r>
            <a:r>
              <a:rPr lang="en-US" sz="3800" dirty="0" err="1">
                <a:latin typeface="Calibri" charset="0"/>
                <a:ea typeface="ＭＳ Ｐゴシック" charset="0"/>
              </a:rPr>
              <a:t>tellus</a:t>
            </a:r>
            <a:r>
              <a:rPr lang="en-US" sz="3800" dirty="0">
                <a:latin typeface="Calibri" charset="0"/>
                <a:ea typeface="ＭＳ Ｐゴシック" charset="0"/>
              </a:rPr>
              <a:t>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elit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egestas</a:t>
            </a:r>
            <a:r>
              <a:rPr lang="en-US" sz="3800" dirty="0">
                <a:latin typeface="Calibri" charset="0"/>
                <a:ea typeface="ＭＳ Ｐゴシック" charset="0"/>
              </a:rPr>
              <a:t> et </a:t>
            </a:r>
            <a:r>
              <a:rPr lang="en-US" sz="3800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justo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3800" dirty="0">
                <a:latin typeface="Calibri" charset="0"/>
                <a:ea typeface="ＭＳ Ｐゴシック" charset="0"/>
              </a:rPr>
              <a:t>.</a:t>
            </a:r>
          </a:p>
          <a:p>
            <a:pPr marL="0" lvl="1" algn="just">
              <a:spcBef>
                <a:spcPts val="600"/>
              </a:spcBef>
              <a:spcAft>
                <a:spcPts val="0"/>
              </a:spcAft>
            </a:pPr>
            <a:r>
              <a:rPr lang="en-US" sz="3800" b="1" dirty="0">
                <a:latin typeface="Calibri" charset="0"/>
                <a:ea typeface="ＭＳ Ｐゴシック" charset="0"/>
              </a:rPr>
              <a:t>Statistical analysis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3800" dirty="0" err="1">
                <a:latin typeface="Calibri" charset="0"/>
                <a:ea typeface="ＭＳ Ｐゴシック" charset="0"/>
              </a:rPr>
              <a:t>Quisque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eu</a:t>
            </a:r>
            <a:r>
              <a:rPr lang="en-US" sz="3800" dirty="0">
                <a:latin typeface="Calibri" charset="0"/>
                <a:ea typeface="ＭＳ Ｐゴシック" charset="0"/>
              </a:rPr>
              <a:t> dolor et lorem cursus </a:t>
            </a:r>
            <a:r>
              <a:rPr lang="en-US" sz="3800" dirty="0" err="1">
                <a:latin typeface="Calibri" charset="0"/>
                <a:ea typeface="ＭＳ Ｐゴシック" charset="0"/>
              </a:rPr>
              <a:t>porttitor</a:t>
            </a:r>
            <a:r>
              <a:rPr lang="en-US" sz="3800" dirty="0">
                <a:latin typeface="Calibri" charset="0"/>
                <a:ea typeface="ＭＳ Ｐゴシック" charset="0"/>
              </a:rPr>
              <a:t>. </a:t>
            </a:r>
            <a:r>
              <a:rPr lang="en-US" sz="3800" dirty="0" err="1">
                <a:latin typeface="Calibri" charset="0"/>
                <a:ea typeface="ＭＳ Ｐゴシック" charset="0"/>
              </a:rPr>
              <a:t>Aliquam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eu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arcu</a:t>
            </a:r>
            <a:r>
              <a:rPr lang="en-US" sz="3800" dirty="0">
                <a:latin typeface="Calibri" charset="0"/>
                <a:ea typeface="ＭＳ Ｐゴシック" charset="0"/>
              </a:rPr>
              <a:t> in libero </a:t>
            </a:r>
            <a:r>
              <a:rPr lang="en-US" sz="3800" dirty="0" err="1">
                <a:latin typeface="Calibri" charset="0"/>
                <a:ea typeface="ＭＳ Ｐゴシック" charset="0"/>
              </a:rPr>
              <a:t>sodales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feugiat</a:t>
            </a:r>
            <a:r>
              <a:rPr lang="en-US" sz="3800" dirty="0">
                <a:latin typeface="Calibri" charset="0"/>
                <a:ea typeface="ＭＳ Ｐゴシック" charset="0"/>
              </a:rPr>
              <a:t> sed </a:t>
            </a:r>
            <a:r>
              <a:rPr lang="en-US" sz="3800" dirty="0" err="1">
                <a:latin typeface="Calibri" charset="0"/>
                <a:ea typeface="ＭＳ Ｐゴシック" charset="0"/>
              </a:rPr>
              <a:t>ultrices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nisl</a:t>
            </a:r>
            <a:r>
              <a:rPr lang="en-US" sz="3800" dirty="0">
                <a:latin typeface="Calibri" charset="0"/>
                <a:ea typeface="ＭＳ Ｐゴシック" charset="0"/>
              </a:rPr>
              <a:t>.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3800" dirty="0">
                <a:latin typeface="Calibri" charset="0"/>
                <a:ea typeface="ＭＳ Ｐゴシック" charset="0"/>
              </a:rPr>
              <a:t>Ut cursus </a:t>
            </a:r>
            <a:r>
              <a:rPr lang="en-US" sz="3800" dirty="0" err="1">
                <a:latin typeface="Calibri" charset="0"/>
                <a:ea typeface="ＭＳ Ｐゴシック" charset="0"/>
              </a:rPr>
              <a:t>mauris</a:t>
            </a:r>
            <a:r>
              <a:rPr lang="en-US" sz="3800" dirty="0">
                <a:latin typeface="Calibri" charset="0"/>
                <a:ea typeface="ＭＳ Ｐゴシック" charset="0"/>
              </a:rPr>
              <a:t> sed </a:t>
            </a:r>
            <a:r>
              <a:rPr lang="en-US" sz="3800" dirty="0" err="1">
                <a:latin typeface="Calibri" charset="0"/>
                <a:ea typeface="ＭＳ Ｐゴシック" charset="0"/>
              </a:rPr>
              <a:t>purus</a:t>
            </a:r>
            <a:r>
              <a:rPr lang="en-US" sz="3800" dirty="0">
                <a:latin typeface="Calibri" charset="0"/>
                <a:ea typeface="ＭＳ Ｐゴシック" charset="0"/>
              </a:rPr>
              <a:t> porta sit </a:t>
            </a:r>
            <a:r>
              <a:rPr lang="en-US" sz="3800" dirty="0" err="1">
                <a:latin typeface="Calibri" charset="0"/>
                <a:ea typeface="ＭＳ Ｐゴシック" charset="0"/>
              </a:rPr>
              <a:t>amet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eleifend</a:t>
            </a:r>
            <a:r>
              <a:rPr lang="en-US" sz="3800" dirty="0">
                <a:latin typeface="Calibri" charset="0"/>
                <a:ea typeface="ＭＳ Ｐゴシック" charset="0"/>
              </a:rPr>
              <a:t> </a:t>
            </a:r>
            <a:r>
              <a:rPr lang="en-US" sz="3800" dirty="0" err="1">
                <a:latin typeface="Calibri" charset="0"/>
                <a:ea typeface="ＭＳ Ｐゴシック" charset="0"/>
              </a:rPr>
              <a:t>nulla</a:t>
            </a:r>
            <a:endParaRPr lang="en-US" sz="3800" dirty="0">
              <a:latin typeface="Calibri" pitchFamily="34" charset="0"/>
            </a:endParaRPr>
          </a:p>
          <a:p>
            <a:pPr algn="just" eaLnBrk="1" hangingPunct="1">
              <a:spcBef>
                <a:spcPts val="386"/>
              </a:spcBef>
              <a:spcAft>
                <a:spcPts val="386"/>
              </a:spcAft>
            </a:pPr>
            <a:endParaRPr lang="en-US" sz="3800" dirty="0">
              <a:latin typeface="Calibri" charset="0"/>
            </a:endParaRPr>
          </a:p>
        </p:txBody>
      </p:sp>
      <p:sp>
        <p:nvSpPr>
          <p:cNvPr id="41" name="TextBox 45"/>
          <p:cNvSpPr txBox="1">
            <a:spLocks noChangeArrowheads="1"/>
          </p:cNvSpPr>
          <p:nvPr/>
        </p:nvSpPr>
        <p:spPr bwMode="auto">
          <a:xfrm>
            <a:off x="11582399" y="6561631"/>
            <a:ext cx="10332720" cy="302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489" tIns="52244" rIns="104489" bIns="52244">
            <a:spAutoFit/>
          </a:bodyPr>
          <a:lstStyle>
            <a:lvl1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lvl="1" algn="just" defTabSz="1703388" eaLnBrk="1" hangingPunct="1">
              <a:spcBef>
                <a:spcPts val="386"/>
              </a:spcBef>
              <a:spcAft>
                <a:spcPts val="386"/>
              </a:spcAft>
              <a:buClr>
                <a:srgbClr val="CC0000"/>
              </a:buClr>
              <a:buSzPct val="80000"/>
              <a:tabLst/>
            </a:pPr>
            <a:r>
              <a:rPr lang="en-US" sz="3800" dirty="0">
                <a:latin typeface="Calibri" charset="0"/>
              </a:rPr>
              <a:t>Cras </a:t>
            </a:r>
            <a:r>
              <a:rPr lang="en-US" sz="3800" dirty="0" err="1">
                <a:latin typeface="Calibri" charset="0"/>
              </a:rPr>
              <a:t>hendrerit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blandit</a:t>
            </a:r>
            <a:r>
              <a:rPr lang="en-US" sz="3800" dirty="0">
                <a:latin typeface="Calibri" charset="0"/>
              </a:rPr>
              <a:t> libero non </a:t>
            </a:r>
            <a:r>
              <a:rPr lang="en-US" sz="3800" dirty="0" err="1">
                <a:latin typeface="Calibri" charset="0"/>
              </a:rPr>
              <a:t>sagittis</a:t>
            </a:r>
            <a:r>
              <a:rPr lang="en-US" sz="3800" dirty="0">
                <a:latin typeface="Calibri" charset="0"/>
              </a:rPr>
              <a:t>. Donec </a:t>
            </a:r>
            <a:r>
              <a:rPr lang="en-US" sz="3800" dirty="0" err="1">
                <a:latin typeface="Calibri" charset="0"/>
              </a:rPr>
              <a:t>placerat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nibh</a:t>
            </a:r>
            <a:r>
              <a:rPr lang="en-US" sz="3800" dirty="0">
                <a:latin typeface="Calibri" charset="0"/>
              </a:rPr>
              <a:t> sed </a:t>
            </a:r>
            <a:r>
              <a:rPr lang="en-US" sz="3800" dirty="0" err="1">
                <a:latin typeface="Calibri" charset="0"/>
              </a:rPr>
              <a:t>risus</a:t>
            </a:r>
            <a:r>
              <a:rPr lang="en-US" sz="3800" dirty="0">
                <a:latin typeface="Calibri" charset="0"/>
              </a:rPr>
              <a:t> tempus </a:t>
            </a:r>
            <a:r>
              <a:rPr lang="en-US" sz="3800" dirty="0" err="1">
                <a:latin typeface="Calibri" charset="0"/>
              </a:rPr>
              <a:t>tristique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Ipsa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scientia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potestas</a:t>
            </a:r>
            <a:r>
              <a:rPr lang="en-US" sz="3800" dirty="0">
                <a:latin typeface="Calibri" charset="0"/>
              </a:rPr>
              <a:t> est. Cras </a:t>
            </a:r>
            <a:r>
              <a:rPr lang="en-US" sz="3800" dirty="0" err="1">
                <a:latin typeface="Calibri" charset="0"/>
              </a:rPr>
              <a:t>hendrerit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blandit</a:t>
            </a:r>
            <a:r>
              <a:rPr lang="en-US" sz="3800" dirty="0">
                <a:latin typeface="Calibri" charset="0"/>
              </a:rPr>
              <a:t> libero non </a:t>
            </a:r>
            <a:r>
              <a:rPr lang="en-US" sz="3800" dirty="0" err="1">
                <a:latin typeface="Calibri" charset="0"/>
              </a:rPr>
              <a:t>sagittis</a:t>
            </a:r>
            <a:r>
              <a:rPr lang="en-US" sz="3800" dirty="0">
                <a:latin typeface="Calibri" charset="0"/>
              </a:rPr>
              <a:t>. Donec </a:t>
            </a:r>
            <a:r>
              <a:rPr lang="en-US" sz="3800" dirty="0" err="1">
                <a:latin typeface="Calibri" charset="0"/>
              </a:rPr>
              <a:t>placerat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nibh</a:t>
            </a:r>
            <a:r>
              <a:rPr lang="en-US" sz="3800" dirty="0">
                <a:latin typeface="Calibri" charset="0"/>
              </a:rPr>
              <a:t> sed </a:t>
            </a:r>
            <a:r>
              <a:rPr lang="en-US" sz="3800" dirty="0" err="1">
                <a:latin typeface="Calibri" charset="0"/>
              </a:rPr>
              <a:t>risus</a:t>
            </a:r>
            <a:r>
              <a:rPr lang="en-US" sz="3800" dirty="0">
                <a:latin typeface="Calibri" charset="0"/>
              </a:rPr>
              <a:t> tempus </a:t>
            </a:r>
            <a:r>
              <a:rPr lang="en-US" sz="3800" dirty="0" err="1">
                <a:latin typeface="Calibri" charset="0"/>
              </a:rPr>
              <a:t>tristique</a:t>
            </a:r>
            <a:r>
              <a:rPr lang="en-US" sz="3800" dirty="0">
                <a:latin typeface="Calibri" charset="0"/>
              </a:rPr>
              <a:t>. </a:t>
            </a:r>
            <a:r>
              <a:rPr lang="en-US" sz="3800" dirty="0" err="1">
                <a:latin typeface="Calibri" charset="0"/>
              </a:rPr>
              <a:t>Ipsa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scientia</a:t>
            </a:r>
            <a:r>
              <a:rPr lang="en-US" sz="3800" dirty="0">
                <a:latin typeface="Calibri" charset="0"/>
              </a:rPr>
              <a:t> </a:t>
            </a:r>
            <a:r>
              <a:rPr lang="en-US" sz="3800" dirty="0" err="1">
                <a:latin typeface="Calibri" charset="0"/>
              </a:rPr>
              <a:t>potestas</a:t>
            </a:r>
            <a:r>
              <a:rPr lang="en-US" sz="3800" dirty="0">
                <a:latin typeface="Calibri" charset="0"/>
              </a:rPr>
              <a:t> est.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33204867" y="25232137"/>
            <a:ext cx="9946549" cy="5061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324" tIns="30662" rIns="61324" bIns="30662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528638" lvl="1" indent="-528638" algn="just" defTabSz="58166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3800">
                <a:latin typeface="Calibri" pitchFamily="34" charset="0"/>
              </a:rPr>
              <a:t>Suspendisse purus mauris, viverra id mollis at, hendrerit ut libero. Aliquam odio mi, ultricies vitae auctor sed, tempor eu est. Quisque nibh nisi, hendrerit non ultricies vel, dignissim vitae. </a:t>
            </a:r>
          </a:p>
          <a:p>
            <a:pPr marL="528638" lvl="1" indent="-528638" algn="just" defTabSz="58166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3800">
                <a:latin typeface="Calibri" pitchFamily="34" charset="0"/>
              </a:rPr>
              <a:t>Pellentesque habitant morbi tristique senectus et netus et malesuada fames ac turpis egestas. Vestibulum ut leo eros. Donec facilisis euismod orci, et rhoncus velit accumsan eu. </a:t>
            </a:r>
          </a:p>
        </p:txBody>
      </p:sp>
      <p:pic>
        <p:nvPicPr>
          <p:cNvPr id="5" name="Picture 4" descr="A picture containing text, font, screenshot, black&#10;&#10;Description automatically generated">
            <a:extLst>
              <a:ext uri="{FF2B5EF4-FFF2-40B4-BE49-F238E27FC236}">
                <a16:creationId xmlns:a16="http://schemas.microsoft.com/office/drawing/2014/main" id="{83FD108F-A821-A25E-5A09-57D5F12BD4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945" y="2519007"/>
            <a:ext cx="8375857" cy="12760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36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36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cd9860-70e1-4752-93d2-1ee552e1e1dc">
      <Terms xmlns="http://schemas.microsoft.com/office/infopath/2007/PartnerControls"/>
    </lcf76f155ced4ddcb4097134ff3c332f>
    <TaxCatchAll xmlns="38544bb0-de95-4bc2-ada2-5b24531ed91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A0A88597A6B84EB792FE915589F262" ma:contentTypeVersion="13" ma:contentTypeDescription="Create a new document." ma:contentTypeScope="" ma:versionID="a7ed4f807426ca92d6e701eaeeac0f00">
  <xsd:schema xmlns:xsd="http://www.w3.org/2001/XMLSchema" xmlns:xs="http://www.w3.org/2001/XMLSchema" xmlns:p="http://schemas.microsoft.com/office/2006/metadata/properties" xmlns:ns2="aecd9860-70e1-4752-93d2-1ee552e1e1dc" xmlns:ns3="38544bb0-de95-4bc2-ada2-5b24531ed91d" targetNamespace="http://schemas.microsoft.com/office/2006/metadata/properties" ma:root="true" ma:fieldsID="8364c592e1f7698538338b8a8e97dcb8" ns2:_="" ns3:_="">
    <xsd:import namespace="aecd9860-70e1-4752-93d2-1ee552e1e1dc"/>
    <xsd:import namespace="38544bb0-de95-4bc2-ada2-5b24531ed9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d9860-70e1-4752-93d2-1ee552e1e1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d3ec5fc-e53c-44b8-a5cd-ce895a24db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544bb0-de95-4bc2-ada2-5b24531ed91d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41e7a44-4e59-4377-9a53-d3f2e60783a7}" ma:internalName="TaxCatchAll" ma:showField="CatchAllData" ma:web="38544bb0-de95-4bc2-ada2-5b24531ed9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B975A8-E439-4411-82BA-94BBF0C72101}">
  <ds:schemaRefs>
    <ds:schemaRef ds:uri="http://schemas.microsoft.com/office/2006/documentManagement/types"/>
    <ds:schemaRef ds:uri="4269a482-1405-4154-a57a-ee768c5773d8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adb5e5f-280c-405a-9777-f0cf40aed00c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8B9AD72-397A-4A9E-8A68-574F06309C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A596A0-411D-4F3D-8165-E6608F2F562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18562</TotalTime>
  <Words>913</Words>
  <Application>Microsoft Office PowerPoint</Application>
  <PresentationFormat>Custom</PresentationFormat>
  <Paragraphs>112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Wingdings</vt:lpstr>
      <vt:lpstr>Blank Presentation</vt:lpstr>
      <vt:lpstr>PowerPoint Presentation</vt:lpstr>
    </vt:vector>
  </TitlesOfParts>
  <Company>UNC School of Pharmacy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jerodger</dc:creator>
  <cp:lastModifiedBy>Dor, Kervens P</cp:lastModifiedBy>
  <cp:revision>1138</cp:revision>
  <cp:lastPrinted>2000-11-22T19:02:03Z</cp:lastPrinted>
  <dcterms:created xsi:type="dcterms:W3CDTF">2000-11-10T15:47:15Z</dcterms:created>
  <dcterms:modified xsi:type="dcterms:W3CDTF">2023-06-20T16:21:32Z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0x01010001A0A88597A6B84EB792FE915589F262</vt:lpwstr>
  </property>
</Properties>
</file>