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</p:sldIdLst>
  <p:sldSz cx="18288000" cy="10287000"/>
  <p:notesSz cx="6858000" cy="9144000"/>
  <p:embeddedFontLst>
    <p:embeddedFont>
      <p:font typeface="Old Standard" charset="1" panose="02040503050505020303"/>
      <p:regular r:id="rId6"/>
    </p:embeddedFont>
    <p:embeddedFont>
      <p:font typeface="Old Standard Bold" charset="1" panose="02040503050505020303"/>
      <p:regular r:id="rId7"/>
    </p:embeddedFont>
    <p:embeddedFont>
      <p:font typeface="Old Standard Italics" charset="1" panose="02040503050505090303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Open Sans 1" charset="1" panose="020B0606030504020204"/>
      <p:regular r:id="rId13"/>
    </p:embeddedFont>
    <p:embeddedFont>
      <p:font typeface="Open Sans 1 Bold" charset="1" panose="020B0806030504020204"/>
      <p:regular r:id="rId14"/>
    </p:embeddedFont>
    <p:embeddedFont>
      <p:font typeface="Open Sans 1 Italics" charset="1" panose="020B0606030504020204"/>
      <p:regular r:id="rId15"/>
    </p:embeddedFont>
    <p:embeddedFont>
      <p:font typeface="Open Sans 1 Bold Italics" charset="1" panose="020B0806030504020204"/>
      <p:regular r:id="rId16"/>
    </p:embeddedFont>
    <p:embeddedFont>
      <p:font typeface="Open Sans 1 Light" charset="1" panose="020B0306030504020204"/>
      <p:regular r:id="rId17"/>
    </p:embeddedFont>
    <p:embeddedFont>
      <p:font typeface="Open Sans 1 Light Italics" charset="1" panose="020B0306030504020204"/>
      <p:regular r:id="rId18"/>
    </p:embeddedFont>
    <p:embeddedFont>
      <p:font typeface="Open Sans 1 Ultra-Bold" charset="1" panose="00000000000000000000"/>
      <p:regular r:id="rId19"/>
    </p:embeddedFont>
    <p:embeddedFont>
      <p:font typeface="Open Sans 1 Ultra-Bold Italics" charset="1" panose="00000000000000000000"/>
      <p:regular r:id="rId20"/>
    </p:embeddedFont>
    <p:embeddedFont>
      <p:font typeface="Open Sans 2" charset="1" panose="00000000000000000000"/>
      <p:regular r:id="rId21"/>
    </p:embeddedFont>
    <p:embeddedFont>
      <p:font typeface="Open Sans 2 Bold" charset="1" panose="00000000000000000000"/>
      <p:regular r:id="rId22"/>
    </p:embeddedFont>
    <p:embeddedFont>
      <p:font typeface="Open Sans 2 Italics" charset="1" panose="00000000000000000000"/>
      <p:regular r:id="rId23"/>
    </p:embeddedFont>
    <p:embeddedFont>
      <p:font typeface="Open Sans 2 Bold Italics" charset="1" panose="00000000000000000000"/>
      <p:regular r:id="rId24"/>
    </p:embeddedFont>
    <p:embeddedFont>
      <p:font typeface="Open Sans 2 Light" charset="1" panose="00000000000000000000"/>
      <p:regular r:id="rId25"/>
    </p:embeddedFont>
    <p:embeddedFont>
      <p:font typeface="Open Sans 2 Light Italics" charset="1" panose="00000000000000000000"/>
      <p:regular r:id="rId26"/>
    </p:embeddedFont>
    <p:embeddedFont>
      <p:font typeface="Open Sans 2 Medium" charset="1" panose="00000000000000000000"/>
      <p:regular r:id="rId27"/>
    </p:embeddedFont>
    <p:embeddedFont>
      <p:font typeface="Open Sans 2 Medium Italics" charset="1" panose="00000000000000000000"/>
      <p:regular r:id="rId28"/>
    </p:embeddedFont>
    <p:embeddedFont>
      <p:font typeface="Open Sans 2 Semi-Bold" charset="1" panose="00000000000000000000"/>
      <p:regular r:id="rId29"/>
    </p:embeddedFont>
    <p:embeddedFont>
      <p:font typeface="Open Sans 2 Semi-Bold Italics" charset="1" panose="00000000000000000000"/>
      <p:regular r:id="rId30"/>
    </p:embeddedFont>
    <p:embeddedFont>
      <p:font typeface="Open Sans 2 Ultra-Bold" charset="1" panose="00000000000000000000"/>
      <p:regular r:id="rId31"/>
    </p:embeddedFont>
    <p:embeddedFont>
      <p:font typeface="Open Sans 2 Ultra-Bold Italics" charset="1" panose="00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26" Type="http://schemas.openxmlformats.org/officeDocument/2006/relationships/font" Target="fonts/font26.fntdata"/><Relationship Id="rId39" Type="http://schemas.openxmlformats.org/officeDocument/2006/relationships/slide" Target="slides/slide7.xml"/><Relationship Id="rId21" Type="http://schemas.openxmlformats.org/officeDocument/2006/relationships/font" Target="fonts/font21.fntdata"/><Relationship Id="rId34" Type="http://schemas.openxmlformats.org/officeDocument/2006/relationships/slide" Target="slides/slide2.xml"/><Relationship Id="rId42" Type="http://schemas.openxmlformats.org/officeDocument/2006/relationships/customXml" Target="../customXml/item1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font" Target="fonts/font29.fntdata"/><Relationship Id="rId4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11" Type="http://schemas.openxmlformats.org/officeDocument/2006/relationships/font" Target="fonts/font11.fntdata"/><Relationship Id="rId24" Type="http://schemas.openxmlformats.org/officeDocument/2006/relationships/font" Target="fonts/font24.fntdata"/><Relationship Id="rId32" Type="http://schemas.openxmlformats.org/officeDocument/2006/relationships/font" Target="fonts/font32.fntdata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6" Type="http://schemas.openxmlformats.org/officeDocument/2006/relationships/font" Target="fonts/font6.fntdata"/><Relationship Id="rId15" Type="http://schemas.openxmlformats.org/officeDocument/2006/relationships/font" Target="fonts/font15.fntdata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36" Type="http://schemas.openxmlformats.org/officeDocument/2006/relationships/slide" Target="slides/slide4.xml"/><Relationship Id="rId5" Type="http://schemas.openxmlformats.org/officeDocument/2006/relationships/tableStyles" Target="tableStyles.xml"/><Relationship Id="rId10" Type="http://schemas.openxmlformats.org/officeDocument/2006/relationships/font" Target="fonts/font10.fntdata"/><Relationship Id="rId19" Type="http://schemas.openxmlformats.org/officeDocument/2006/relationships/font" Target="fonts/font19.fntdata"/><Relationship Id="rId31" Type="http://schemas.openxmlformats.org/officeDocument/2006/relationships/font" Target="fonts/font31.fntdata"/><Relationship Id="rId44" Type="http://schemas.openxmlformats.org/officeDocument/2006/relationships/customXml" Target="../customXml/item3.xml"/><Relationship Id="rId14" Type="http://schemas.openxmlformats.org/officeDocument/2006/relationships/font" Target="fonts/font14.fntdata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35" Type="http://schemas.openxmlformats.org/officeDocument/2006/relationships/slide" Target="slides/slide3.xml"/><Relationship Id="rId4" Type="http://schemas.openxmlformats.org/officeDocument/2006/relationships/theme" Target="theme/theme1.xml"/><Relationship Id="rId9" Type="http://schemas.openxmlformats.org/officeDocument/2006/relationships/font" Target="fonts/font9.fntdata"/><Relationship Id="rId43" Type="http://schemas.openxmlformats.org/officeDocument/2006/relationships/customXml" Target="../customXml/item2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font" Target="fonts/font25.fntdata"/><Relationship Id="rId33" Type="http://schemas.openxmlformats.org/officeDocument/2006/relationships/slide" Target="slides/slide1.xml"/><Relationship Id="rId38" Type="http://schemas.openxmlformats.org/officeDocument/2006/relationships/slide" Target="slides/slide6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jpe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34.jpeg" Type="http://schemas.openxmlformats.org/officeDocument/2006/relationships/image"/><Relationship Id="rId13" Target="../media/image35.jpeg" Type="http://schemas.openxmlformats.org/officeDocument/2006/relationships/image"/><Relationship Id="rId14" Target="../media/image6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674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700" y="0"/>
            <a:ext cx="10769600" cy="10287000"/>
            <a:chOff x="0" y="0"/>
            <a:chExt cx="283643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6438" cy="2709333"/>
            </a:xfrm>
            <a:custGeom>
              <a:avLst/>
              <a:gdLst/>
              <a:ahLst/>
              <a:cxnLst/>
              <a:rect r="r" b="b" t="t" l="l"/>
              <a:pathLst>
                <a:path h="2709333" w="2836438">
                  <a:moveTo>
                    <a:pt x="0" y="0"/>
                  </a:moveTo>
                  <a:lnTo>
                    <a:pt x="2836438" y="0"/>
                  </a:lnTo>
                  <a:lnTo>
                    <a:pt x="28364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F9BA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836438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78283" y="563811"/>
            <a:ext cx="9816414" cy="9159378"/>
          </a:xfrm>
          <a:custGeom>
            <a:avLst/>
            <a:gdLst/>
            <a:ahLst/>
            <a:cxnLst/>
            <a:rect r="r" b="b" t="t" l="l"/>
            <a:pathLst>
              <a:path h="9159378" w="9816414">
                <a:moveTo>
                  <a:pt x="0" y="0"/>
                </a:moveTo>
                <a:lnTo>
                  <a:pt x="9816415" y="0"/>
                </a:lnTo>
                <a:lnTo>
                  <a:pt x="9816415" y="9159378"/>
                </a:lnTo>
                <a:lnTo>
                  <a:pt x="0" y="9159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82" r="0" b="-162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71836" y="1678741"/>
            <a:ext cx="7008361" cy="6929517"/>
          </a:xfrm>
          <a:custGeom>
            <a:avLst/>
            <a:gdLst/>
            <a:ahLst/>
            <a:cxnLst/>
            <a:rect r="r" b="b" t="t" l="l"/>
            <a:pathLst>
              <a:path h="6929517" w="7008361">
                <a:moveTo>
                  <a:pt x="0" y="0"/>
                </a:moveTo>
                <a:lnTo>
                  <a:pt x="7008362" y="0"/>
                </a:lnTo>
                <a:lnTo>
                  <a:pt x="7008362" y="6929518"/>
                </a:lnTo>
                <a:lnTo>
                  <a:pt x="0" y="6929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295661" y="2821912"/>
            <a:ext cx="6360712" cy="5300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229"/>
              </a:lnSpc>
              <a:spcBef>
                <a:spcPct val="0"/>
              </a:spcBef>
            </a:pPr>
            <a:r>
              <a:rPr lang="en-US" sz="5391" u="none">
                <a:solidFill>
                  <a:srgbClr val="000000"/>
                </a:solidFill>
                <a:latin typeface="Open Sans 1 Bold"/>
              </a:rPr>
              <a:t>Natural resources are sources of life. It is our goal to improve our quality of life through restoring our natural resources.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9" id="9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962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00260" y="0"/>
            <a:ext cx="13087481" cy="10287000"/>
            <a:chOff x="0" y="0"/>
            <a:chExt cx="3446909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46909" cy="2709333"/>
            </a:xfrm>
            <a:custGeom>
              <a:avLst/>
              <a:gdLst/>
              <a:ahLst/>
              <a:cxnLst/>
              <a:rect r="r" b="b" t="t" l="l"/>
              <a:pathLst>
                <a:path h="2709333" w="3446909">
                  <a:moveTo>
                    <a:pt x="0" y="0"/>
                  </a:moveTo>
                  <a:lnTo>
                    <a:pt x="3446909" y="0"/>
                  </a:lnTo>
                  <a:lnTo>
                    <a:pt x="344690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44690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960219" y="6298117"/>
            <a:ext cx="12367563" cy="3469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5460D"/>
                </a:solidFill>
                <a:latin typeface="Open Sans 1 Bold"/>
              </a:rPr>
              <a:t>WHF is a 501(c)(3) nonprofit organization working to create resilient grasslands and healthy watersheds statewide.</a:t>
            </a:r>
          </a:p>
          <a:p>
            <a:pPr algn="ctr">
              <a:lnSpc>
                <a:spcPts val="4620"/>
              </a:lnSpc>
            </a:pPr>
          </a:p>
          <a:p>
            <a:pPr algn="ctr" marL="0" indent="0" lvl="0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5460D"/>
                </a:solidFill>
                <a:latin typeface="Open Sans 1 Bold"/>
              </a:rPr>
              <a:t>Our mission is to provide on-the-ground restoration, management and generational sustainability of prairie habitat for the conservation of soil, water, air and wildlife.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064563" y="0"/>
            <a:ext cx="8158874" cy="5849056"/>
          </a:xfrm>
          <a:custGeom>
            <a:avLst/>
            <a:gdLst/>
            <a:ahLst/>
            <a:cxnLst/>
            <a:rect r="r" b="b" t="t" l="l"/>
            <a:pathLst>
              <a:path h="5849056" w="8158874">
                <a:moveTo>
                  <a:pt x="0" y="0"/>
                </a:moveTo>
                <a:lnTo>
                  <a:pt x="8158874" y="0"/>
                </a:lnTo>
                <a:lnTo>
                  <a:pt x="8158874" y="5849056"/>
                </a:lnTo>
                <a:lnTo>
                  <a:pt x="0" y="5849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08F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8520" y="359511"/>
            <a:ext cx="15792112" cy="4783989"/>
            <a:chOff x="0" y="0"/>
            <a:chExt cx="21056150" cy="637865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704" r="0" b="2704"/>
            <a:stretch>
              <a:fillRect/>
            </a:stretch>
          </p:blipFill>
          <p:spPr>
            <a:xfrm flipH="false" flipV="false">
              <a:off x="0" y="0"/>
              <a:ext cx="6934050" cy="637865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201" t="0" r="1201" b="12479"/>
            <a:stretch>
              <a:fillRect/>
            </a:stretch>
          </p:blipFill>
          <p:spPr>
            <a:xfrm flipH="false" flipV="false">
              <a:off x="7061050" y="0"/>
              <a:ext cx="6934050" cy="6378652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9234" t="0" r="9234" b="0"/>
            <a:stretch>
              <a:fillRect/>
            </a:stretch>
          </p:blipFill>
          <p:spPr>
            <a:xfrm flipH="false" flipV="false">
              <a:off x="14122100" y="0"/>
              <a:ext cx="6934050" cy="637865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705533" y="5143500"/>
            <a:ext cx="15838086" cy="5161029"/>
            <a:chOff x="0" y="0"/>
            <a:chExt cx="21117449" cy="688137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949694" cy="6881372"/>
              <a:chOff x="0" y="0"/>
              <a:chExt cx="1407082" cy="139324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407082" cy="1393249"/>
              </a:xfrm>
              <a:custGeom>
                <a:avLst/>
                <a:gdLst/>
                <a:ahLst/>
                <a:cxnLst/>
                <a:rect r="r" b="b" t="t" l="l"/>
                <a:pathLst>
                  <a:path h="1393249" w="1407082">
                    <a:moveTo>
                      <a:pt x="0" y="0"/>
                    </a:moveTo>
                    <a:lnTo>
                      <a:pt x="1407082" y="0"/>
                    </a:lnTo>
                    <a:lnTo>
                      <a:pt x="1407082" y="1393249"/>
                    </a:lnTo>
                    <a:lnTo>
                      <a:pt x="0" y="1393249"/>
                    </a:lnTo>
                    <a:close/>
                  </a:path>
                </a:pathLst>
              </a:custGeom>
              <a:solidFill>
                <a:srgbClr val="F4F0E1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28575"/>
                <a:ext cx="1407082" cy="1421824"/>
              </a:xfrm>
              <a:prstGeom prst="rect">
                <a:avLst/>
              </a:prstGeom>
            </p:spPr>
            <p:txBody>
              <a:bodyPr anchor="ctr" rtlCol="false" tIns="49562" lIns="49562" bIns="49562" rIns="49562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7081767" y="0"/>
              <a:ext cx="6949694" cy="6881372"/>
              <a:chOff x="0" y="0"/>
              <a:chExt cx="1407082" cy="139324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407082" cy="1393249"/>
              </a:xfrm>
              <a:custGeom>
                <a:avLst/>
                <a:gdLst/>
                <a:ahLst/>
                <a:cxnLst/>
                <a:rect r="r" b="b" t="t" l="l"/>
                <a:pathLst>
                  <a:path h="1393249" w="1407082">
                    <a:moveTo>
                      <a:pt x="0" y="0"/>
                    </a:moveTo>
                    <a:lnTo>
                      <a:pt x="1407082" y="0"/>
                    </a:lnTo>
                    <a:lnTo>
                      <a:pt x="1407082" y="1393249"/>
                    </a:lnTo>
                    <a:lnTo>
                      <a:pt x="0" y="1393249"/>
                    </a:lnTo>
                    <a:close/>
                  </a:path>
                </a:pathLst>
              </a:custGeom>
              <a:solidFill>
                <a:srgbClr val="F4F0E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28575"/>
                <a:ext cx="1407082" cy="1421824"/>
              </a:xfrm>
              <a:prstGeom prst="rect">
                <a:avLst/>
              </a:prstGeom>
            </p:spPr>
            <p:txBody>
              <a:bodyPr anchor="ctr" rtlCol="false" tIns="49562" lIns="49562" bIns="49562" rIns="49562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4167755" y="0"/>
              <a:ext cx="6949694" cy="6881372"/>
              <a:chOff x="0" y="0"/>
              <a:chExt cx="1407082" cy="139324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407082" cy="1393249"/>
              </a:xfrm>
              <a:custGeom>
                <a:avLst/>
                <a:gdLst/>
                <a:ahLst/>
                <a:cxnLst/>
                <a:rect r="r" b="b" t="t" l="l"/>
                <a:pathLst>
                  <a:path h="1393249" w="1407082">
                    <a:moveTo>
                      <a:pt x="0" y="0"/>
                    </a:moveTo>
                    <a:lnTo>
                      <a:pt x="1407082" y="0"/>
                    </a:lnTo>
                    <a:lnTo>
                      <a:pt x="1407082" y="1393249"/>
                    </a:lnTo>
                    <a:lnTo>
                      <a:pt x="0" y="1393249"/>
                    </a:lnTo>
                    <a:close/>
                  </a:path>
                </a:pathLst>
              </a:custGeom>
              <a:solidFill>
                <a:srgbClr val="F4F0E1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28575"/>
                <a:ext cx="1407082" cy="1421824"/>
              </a:xfrm>
              <a:prstGeom prst="rect">
                <a:avLst/>
              </a:prstGeom>
            </p:spPr>
            <p:txBody>
              <a:bodyPr anchor="ctr" rtlCol="false" tIns="49562" lIns="49562" bIns="49562" rIns="49562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14867663" y="362569"/>
              <a:ext cx="5557801" cy="7021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46"/>
                </a:lnSpc>
              </a:pPr>
              <a:r>
                <a:rPr lang="en-US" sz="3455">
                  <a:solidFill>
                    <a:srgbClr val="39543B"/>
                  </a:solidFill>
                  <a:latin typeface="Open Sans 1 Bold"/>
                </a:rPr>
                <a:t>IMPLEMENTATION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7477697" y="195203"/>
              <a:ext cx="6157835" cy="12205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55"/>
                </a:lnSpc>
              </a:pPr>
              <a:r>
                <a:rPr lang="en-US" sz="3455">
                  <a:solidFill>
                    <a:srgbClr val="39543B"/>
                  </a:solidFill>
                  <a:latin typeface="Open Sans 1 Bold"/>
                </a:rPr>
                <a:t>HABITAT MANAGEMENT PLAN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95194" y="362569"/>
              <a:ext cx="5759305" cy="7021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46"/>
                </a:lnSpc>
              </a:pPr>
              <a:r>
                <a:rPr lang="en-US" sz="3455">
                  <a:solidFill>
                    <a:srgbClr val="39543B"/>
                  </a:solidFill>
                  <a:latin typeface="Open Sans 1 Bold"/>
                </a:rPr>
                <a:t>SITE ASSESSMENT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02141" y="1771803"/>
              <a:ext cx="5945411" cy="4574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7"/>
                </a:lnSpc>
                <a:spcBef>
                  <a:spcPct val="0"/>
                </a:spcBef>
              </a:pPr>
              <a:r>
                <a:rPr lang="en-US" sz="2833">
                  <a:solidFill>
                    <a:srgbClr val="573405"/>
                  </a:solidFill>
                  <a:latin typeface="Open Sans 1"/>
                </a:rPr>
                <a:t>Direct technical guidance to landowners through on-site consultations. WHF will identify their property’s possible land use issues, opportunities, and solutions.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539033" y="1771803"/>
              <a:ext cx="6096498" cy="4574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7"/>
                </a:lnSpc>
                <a:spcBef>
                  <a:spcPct val="0"/>
                </a:spcBef>
              </a:pPr>
              <a:r>
                <a:rPr lang="en-US" sz="2833">
                  <a:solidFill>
                    <a:srgbClr val="573405"/>
                  </a:solidFill>
                  <a:latin typeface="Open Sans 1"/>
                </a:rPr>
                <a:t>Engaging land managers in the planning of conservation practices with the goal of providing measurable improvements of all natural resources present.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4666461" y="1771803"/>
              <a:ext cx="5960204" cy="4574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7"/>
                </a:lnSpc>
                <a:spcBef>
                  <a:spcPct val="0"/>
                </a:spcBef>
              </a:pPr>
              <a:r>
                <a:rPr lang="en-US" sz="2833">
                  <a:solidFill>
                    <a:srgbClr val="573405"/>
                  </a:solidFill>
                  <a:latin typeface="Open Sans 1"/>
                </a:rPr>
                <a:t>Acres under improved management as a result of planned grazing, prescribed burning, invasive species control, rangeland plantings, and more.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23" id="23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0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06735" y="3940882"/>
            <a:ext cx="7484378" cy="5495522"/>
          </a:xfrm>
          <a:custGeom>
            <a:avLst/>
            <a:gdLst/>
            <a:ahLst/>
            <a:cxnLst/>
            <a:rect r="r" b="b" t="t" l="l"/>
            <a:pathLst>
              <a:path h="5495522" w="7484378">
                <a:moveTo>
                  <a:pt x="0" y="0"/>
                </a:moveTo>
                <a:lnTo>
                  <a:pt x="7484378" y="0"/>
                </a:lnTo>
                <a:lnTo>
                  <a:pt x="7484378" y="5495522"/>
                </a:lnTo>
                <a:lnTo>
                  <a:pt x="0" y="5495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8475" y="3940882"/>
            <a:ext cx="6414886" cy="5495522"/>
          </a:xfrm>
          <a:custGeom>
            <a:avLst/>
            <a:gdLst/>
            <a:ahLst/>
            <a:cxnLst/>
            <a:rect r="r" b="b" t="t" l="l"/>
            <a:pathLst>
              <a:path h="5495522" w="6414886">
                <a:moveTo>
                  <a:pt x="0" y="0"/>
                </a:moveTo>
                <a:lnTo>
                  <a:pt x="6414885" y="0"/>
                </a:lnTo>
                <a:lnTo>
                  <a:pt x="6414885" y="5495522"/>
                </a:lnTo>
                <a:lnTo>
                  <a:pt x="0" y="5495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3225554"/>
            <a:chOff x="0" y="0"/>
            <a:chExt cx="4816593" cy="8495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849529"/>
            </a:xfrm>
            <a:custGeom>
              <a:avLst/>
              <a:gdLst/>
              <a:ahLst/>
              <a:cxnLst/>
              <a:rect r="r" b="b" t="t" l="l"/>
              <a:pathLst>
                <a:path h="8495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49529"/>
                  </a:lnTo>
                  <a:lnTo>
                    <a:pt x="0" y="849529"/>
                  </a:lnTo>
                  <a:close/>
                </a:path>
              </a:pathLst>
            </a:custGeom>
            <a:solidFill>
              <a:srgbClr val="BCB06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4816593" cy="8781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290074" y="688852"/>
            <a:ext cx="14191632" cy="183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Open Sans 1 Bold"/>
              </a:rPr>
              <a:t>From small plots of land in the middle of Houston to large acreage ranches, we work to restore public and private lands to their highest ecological function.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5100" y="3855157"/>
            <a:ext cx="2255607" cy="811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Open Sans 2 Bold"/>
              </a:rPr>
              <a:t>URBAN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5100" y="4964734"/>
            <a:ext cx="3389999" cy="4471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Open Sans 2"/>
              </a:rPr>
              <a:t>Pocket prairies and wildflower seedings in greenspaces amongst urban areas, as well as full prairie restoration sites.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829825" y="9487535"/>
            <a:ext cx="2872185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1"/>
              </a:rPr>
              <a:t>Katy High School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616143" y="9487535"/>
            <a:ext cx="3865563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1"/>
              </a:rPr>
              <a:t>MD Anderson Campus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13" id="13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03483" y="0"/>
            <a:ext cx="18591483" cy="8226617"/>
            <a:chOff x="0" y="0"/>
            <a:chExt cx="4896522" cy="21666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96522" cy="2166681"/>
            </a:xfrm>
            <a:custGeom>
              <a:avLst/>
              <a:gdLst/>
              <a:ahLst/>
              <a:cxnLst/>
              <a:rect r="r" b="b" t="t" l="l"/>
              <a:pathLst>
                <a:path h="2166681" w="4896522">
                  <a:moveTo>
                    <a:pt x="0" y="0"/>
                  </a:moveTo>
                  <a:lnTo>
                    <a:pt x="4896522" y="0"/>
                  </a:lnTo>
                  <a:lnTo>
                    <a:pt x="4896522" y="2166681"/>
                  </a:lnTo>
                  <a:lnTo>
                    <a:pt x="0" y="2166681"/>
                  </a:lnTo>
                  <a:close/>
                </a:path>
              </a:pathLst>
            </a:custGeom>
            <a:solidFill>
              <a:srgbClr val="A6B6A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96522" cy="21952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7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957673" y="250303"/>
            <a:ext cx="6069172" cy="7667390"/>
            <a:chOff x="0" y="0"/>
            <a:chExt cx="8092229" cy="10223187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19302" t="0" r="19302" b="0"/>
            <a:stretch>
              <a:fillRect/>
            </a:stretch>
          </p:blipFill>
          <p:spPr>
            <a:xfrm flipH="false" flipV="false">
              <a:off x="0" y="0"/>
              <a:ext cx="8092229" cy="10223187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-1514297" y="250303"/>
            <a:ext cx="7328436" cy="7667390"/>
            <a:chOff x="0" y="0"/>
            <a:chExt cx="9771248" cy="10223187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11789" t="0" r="11789" b="0"/>
            <a:stretch>
              <a:fillRect/>
            </a:stretch>
          </p:blipFill>
          <p:spPr>
            <a:xfrm flipH="false" flipV="false">
              <a:off x="0" y="0"/>
              <a:ext cx="9771248" cy="10223187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2169720" y="250303"/>
            <a:ext cx="6937006" cy="7667390"/>
            <a:chOff x="0" y="0"/>
            <a:chExt cx="9249342" cy="10223187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14643" t="0" r="14643" b="0"/>
            <a:stretch>
              <a:fillRect/>
            </a:stretch>
          </p:blipFill>
          <p:spPr>
            <a:xfrm flipH="false" flipV="false">
              <a:off x="0" y="0"/>
              <a:ext cx="9249342" cy="10223187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3756552" y="8455977"/>
            <a:ext cx="10774895" cy="1604646"/>
            <a:chOff x="0" y="0"/>
            <a:chExt cx="14366527" cy="213952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500168"/>
              <a:ext cx="2948306" cy="10534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000000"/>
                  </a:solidFill>
                  <a:latin typeface="Open Sans 2 Bold"/>
                </a:rPr>
                <a:t>RURAL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3605343" y="-57150"/>
              <a:ext cx="10761184" cy="21966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Open Sans 2"/>
                </a:rPr>
                <a:t>Prairie and grassland restoration of large acreage ranches, as well as regenerative agriculture management practices.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15" id="15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C1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4350" y="682092"/>
            <a:ext cx="8306252" cy="4642080"/>
          </a:xfrm>
          <a:custGeom>
            <a:avLst/>
            <a:gdLst/>
            <a:ahLst/>
            <a:cxnLst/>
            <a:rect r="r" b="b" t="t" l="l"/>
            <a:pathLst>
              <a:path h="4642080" w="8306252">
                <a:moveTo>
                  <a:pt x="0" y="0"/>
                </a:moveTo>
                <a:lnTo>
                  <a:pt x="8306252" y="0"/>
                </a:lnTo>
                <a:lnTo>
                  <a:pt x="8306252" y="4642080"/>
                </a:lnTo>
                <a:lnTo>
                  <a:pt x="0" y="4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207" r="0" b="-34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4350" y="5584696"/>
            <a:ext cx="8306252" cy="4702304"/>
          </a:xfrm>
          <a:custGeom>
            <a:avLst/>
            <a:gdLst/>
            <a:ahLst/>
            <a:cxnLst/>
            <a:rect r="r" b="b" t="t" l="l"/>
            <a:pathLst>
              <a:path h="4702304" w="8306252">
                <a:moveTo>
                  <a:pt x="0" y="0"/>
                </a:moveTo>
                <a:lnTo>
                  <a:pt x="8306252" y="0"/>
                </a:lnTo>
                <a:lnTo>
                  <a:pt x="8306252" y="4702304"/>
                </a:lnTo>
                <a:lnTo>
                  <a:pt x="0" y="4702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514" r="0" b="-373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44000" y="2520200"/>
            <a:ext cx="8663121" cy="728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Technical assistance provided at </a:t>
            </a:r>
            <a:r>
              <a:rPr lang="en-US" sz="3199">
                <a:solidFill>
                  <a:srgbClr val="000000"/>
                </a:solidFill>
                <a:latin typeface="Open Sans 1 Bold"/>
              </a:rPr>
              <a:t>no cost</a:t>
            </a:r>
            <a:r>
              <a:rPr lang="en-US" sz="3199">
                <a:solidFill>
                  <a:srgbClr val="000000"/>
                </a:solidFill>
                <a:latin typeface="Open Sans 1"/>
              </a:rPr>
              <a:t> to the landowner.</a:t>
            </a:r>
          </a:p>
          <a:p>
            <a:pPr marL="0" indent="0" lvl="0">
              <a:lnSpc>
                <a:spcPts val="4479"/>
              </a:lnSpc>
            </a:pPr>
          </a:p>
          <a:p>
            <a:pPr marL="0" indent="0" lvl="0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Using best management practices to restore </a:t>
            </a:r>
            <a:r>
              <a:rPr lang="en-US" sz="3199">
                <a:solidFill>
                  <a:srgbClr val="000000"/>
                </a:solidFill>
                <a:latin typeface="Open Sans 1 Bold"/>
              </a:rPr>
              <a:t>public</a:t>
            </a:r>
            <a:r>
              <a:rPr lang="en-US" sz="3199">
                <a:solidFill>
                  <a:srgbClr val="000000"/>
                </a:solidFill>
                <a:latin typeface="Open Sans 1"/>
              </a:rPr>
              <a:t> and </a:t>
            </a:r>
            <a:r>
              <a:rPr lang="en-US" sz="3199">
                <a:solidFill>
                  <a:srgbClr val="000000"/>
                </a:solidFill>
                <a:latin typeface="Open Sans 1 Bold"/>
              </a:rPr>
              <a:t>private</a:t>
            </a:r>
            <a:r>
              <a:rPr lang="en-US" sz="3199">
                <a:solidFill>
                  <a:srgbClr val="000000"/>
                </a:solidFill>
                <a:latin typeface="Open Sans 1"/>
              </a:rPr>
              <a:t> lands to their highest ecological function.</a:t>
            </a:r>
          </a:p>
          <a:p>
            <a:pPr marL="0" indent="0" lvl="0">
              <a:lnSpc>
                <a:spcPts val="4479"/>
              </a:lnSpc>
            </a:pPr>
          </a:p>
          <a:p>
            <a:pPr marL="690874" indent="-345437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Regenerative agriculture (adaptive grazing, cover crops, use of no-till drill).</a:t>
            </a:r>
          </a:p>
          <a:p>
            <a:pPr>
              <a:lnSpc>
                <a:spcPts val="4479"/>
              </a:lnSpc>
            </a:pPr>
          </a:p>
          <a:p>
            <a:pPr marL="690874" indent="-345437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Restoring native habitat (brush management, invasive species control, prescribed burns, native seeding).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9144000" y="682092"/>
            <a:ext cx="8219966" cy="1511312"/>
            <a:chOff x="0" y="0"/>
            <a:chExt cx="10959955" cy="201508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191395"/>
              <a:ext cx="10299385" cy="823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462"/>
                </a:lnSpc>
              </a:pPr>
              <a:r>
                <a:rPr lang="en-US" sz="4600">
                  <a:solidFill>
                    <a:srgbClr val="000000"/>
                  </a:solidFill>
                  <a:latin typeface="Open Sans 1"/>
                </a:rPr>
                <a:t>Best Management Practices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14300"/>
              <a:ext cx="10959955" cy="9723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5238"/>
                </a:lnSpc>
              </a:pPr>
              <a:r>
                <a:rPr lang="en-US" sz="5400">
                  <a:solidFill>
                    <a:srgbClr val="000000"/>
                  </a:solidFill>
                  <a:latin typeface="Open Sans 1 Bold"/>
                </a:rPr>
                <a:t>Sustaining Habitat With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9" id="9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AA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52838" y="3054874"/>
            <a:ext cx="7489051" cy="748905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7669" t="0" r="-2766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366958" y="0"/>
            <a:ext cx="11921042" cy="6305047"/>
          </a:xfrm>
          <a:custGeom>
            <a:avLst/>
            <a:gdLst/>
            <a:ahLst/>
            <a:cxnLst/>
            <a:rect r="r" b="b" t="t" l="l"/>
            <a:pathLst>
              <a:path h="6305047" w="11921042">
                <a:moveTo>
                  <a:pt x="0" y="0"/>
                </a:moveTo>
                <a:lnTo>
                  <a:pt x="11921042" y="0"/>
                </a:lnTo>
                <a:lnTo>
                  <a:pt x="11921042" y="6305047"/>
                </a:lnTo>
                <a:lnTo>
                  <a:pt x="0" y="6305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494" r="0" b="-798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56293" y="630255"/>
            <a:ext cx="3941410" cy="2198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26"/>
              </a:lnSpc>
            </a:pPr>
            <a:r>
              <a:rPr lang="en-US" sz="5800">
                <a:solidFill>
                  <a:srgbClr val="000000"/>
                </a:solidFill>
                <a:latin typeface="Open Sans 1 Bold"/>
              </a:rPr>
              <a:t>Pollinator Friendly Mixture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09482" y="6352719"/>
            <a:ext cx="10805249" cy="3778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 2"/>
              </a:rPr>
              <a:t>A percentage of commercially available native grass seed is planted along with locally harvested native grasses and forbs for wildlife benefit. </a:t>
            </a:r>
          </a:p>
          <a:p>
            <a:pPr>
              <a:lnSpc>
                <a:spcPts val="4340"/>
              </a:lnSpc>
            </a:pPr>
          </a:p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 2"/>
              </a:rPr>
              <a:t>Incorporation of a diverse mixture of native annual and perennial forbs is provided to ensure a blooming period and floral resources throughout the pollinator year.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8" id="8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9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3215" y="5041802"/>
            <a:ext cx="2414607" cy="241460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968" t="0" r="-96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13215" y="2322395"/>
            <a:ext cx="2414607" cy="241460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13215" y="7759705"/>
            <a:ext cx="6041107" cy="2251826"/>
          </a:xfrm>
          <a:custGeom>
            <a:avLst/>
            <a:gdLst/>
            <a:ahLst/>
            <a:cxnLst/>
            <a:rect r="r" b="b" t="t" l="l"/>
            <a:pathLst>
              <a:path h="2251826" w="6041107">
                <a:moveTo>
                  <a:pt x="0" y="0"/>
                </a:moveTo>
                <a:lnTo>
                  <a:pt x="6041107" y="0"/>
                </a:lnTo>
                <a:lnTo>
                  <a:pt x="6041107" y="2251826"/>
                </a:lnTo>
                <a:lnTo>
                  <a:pt x="0" y="2251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711144" y="0"/>
            <a:ext cx="8028536" cy="802853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826" r="0" b="-1275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056293" y="788870"/>
            <a:ext cx="9508776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59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Open Sans 1 Bold"/>
              </a:rPr>
              <a:t>Made possible through...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07191" y="2933433"/>
            <a:ext cx="4958552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T</a:t>
            </a:r>
            <a:r>
              <a:rPr lang="en-US" sz="3600">
                <a:solidFill>
                  <a:srgbClr val="000000"/>
                </a:solidFill>
                <a:latin typeface="Open Sans 1 Bold"/>
              </a:rPr>
              <a:t>exas Coastal Prairie Initiative (TCPI)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07191" y="5357565"/>
            <a:ext cx="7488243" cy="175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National Fish and Wildlife Foundation (NFWF) </a:t>
            </a:r>
          </a:p>
          <a:p>
            <a:pPr algn="l" marL="0" indent="0" lvl="0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America the Beautiful Challenge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85784" y="8289353"/>
            <a:ext cx="6555309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Natural Resources Conservation Service (NRCS)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14" id="14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C86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37152" y="5883827"/>
            <a:ext cx="7467919" cy="4173499"/>
            <a:chOff x="0" y="0"/>
            <a:chExt cx="9957225" cy="55646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2353" cy="757592"/>
            </a:xfrm>
            <a:custGeom>
              <a:avLst/>
              <a:gdLst/>
              <a:ahLst/>
              <a:cxnLst/>
              <a:rect r="r" b="b" t="t" l="l"/>
              <a:pathLst>
                <a:path h="757592" w="552353">
                  <a:moveTo>
                    <a:pt x="0" y="0"/>
                  </a:moveTo>
                  <a:lnTo>
                    <a:pt x="552353" y="0"/>
                  </a:lnTo>
                  <a:lnTo>
                    <a:pt x="552353" y="757592"/>
                  </a:lnTo>
                  <a:lnTo>
                    <a:pt x="0" y="757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489268"/>
              <a:ext cx="773537" cy="594920"/>
            </a:xfrm>
            <a:custGeom>
              <a:avLst/>
              <a:gdLst/>
              <a:ahLst/>
              <a:cxnLst/>
              <a:rect r="r" b="b" t="t" l="l"/>
              <a:pathLst>
                <a:path h="594920" w="773537">
                  <a:moveTo>
                    <a:pt x="0" y="0"/>
                  </a:moveTo>
                  <a:lnTo>
                    <a:pt x="773537" y="0"/>
                  </a:lnTo>
                  <a:lnTo>
                    <a:pt x="773537" y="594921"/>
                  </a:lnTo>
                  <a:lnTo>
                    <a:pt x="0" y="594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813983"/>
              <a:ext cx="917476" cy="917476"/>
            </a:xfrm>
            <a:custGeom>
              <a:avLst/>
              <a:gdLst/>
              <a:ahLst/>
              <a:cxnLst/>
              <a:rect r="r" b="b" t="t" l="l"/>
              <a:pathLst>
                <a:path h="917476" w="917476">
                  <a:moveTo>
                    <a:pt x="0" y="0"/>
                  </a:moveTo>
                  <a:lnTo>
                    <a:pt x="917476" y="0"/>
                  </a:lnTo>
                  <a:lnTo>
                    <a:pt x="917476" y="917476"/>
                  </a:lnTo>
                  <a:lnTo>
                    <a:pt x="0" y="917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1290036" y="-45914"/>
              <a:ext cx="5848674" cy="782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210-422-1600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290036" y="1362019"/>
              <a:ext cx="8667189" cy="782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whf-info@whf-texas.org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90036" y="2767083"/>
              <a:ext cx="8226796" cy="782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www.whf-texas.org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290036" y="3946124"/>
              <a:ext cx="7560503" cy="1618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Follow us on social media! @whftexas</a:t>
              </a:r>
            </a:p>
          </p:txBody>
        </p:sp>
        <p:sp>
          <p:nvSpPr>
            <p:cNvPr name="Freeform 10" id="10"/>
            <p:cNvSpPr/>
            <p:nvPr/>
          </p:nvSpPr>
          <p:spPr>
            <a:xfrm flipH="false" flipV="false" rot="0">
              <a:off x="0" y="4375867"/>
              <a:ext cx="917476" cy="825729"/>
            </a:xfrm>
            <a:custGeom>
              <a:avLst/>
              <a:gdLst/>
              <a:ahLst/>
              <a:cxnLst/>
              <a:rect r="r" b="b" t="t" l="l"/>
              <a:pathLst>
                <a:path h="825729" w="917476">
                  <a:moveTo>
                    <a:pt x="0" y="0"/>
                  </a:moveTo>
                  <a:lnTo>
                    <a:pt x="917476" y="0"/>
                  </a:lnTo>
                  <a:lnTo>
                    <a:pt x="917476" y="825729"/>
                  </a:lnTo>
                  <a:lnTo>
                    <a:pt x="0" y="8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73214" y="183995"/>
            <a:ext cx="9041644" cy="5422502"/>
            <a:chOff x="0" y="0"/>
            <a:chExt cx="12055526" cy="723000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34026" y="0"/>
              <a:ext cx="10954549" cy="7230002"/>
            </a:xfrm>
            <a:custGeom>
              <a:avLst/>
              <a:gdLst/>
              <a:ahLst/>
              <a:cxnLst/>
              <a:rect r="r" b="b" t="t" l="l"/>
              <a:pathLst>
                <a:path h="7230002" w="10954549">
                  <a:moveTo>
                    <a:pt x="0" y="0"/>
                  </a:moveTo>
                  <a:lnTo>
                    <a:pt x="10954549" y="0"/>
                  </a:lnTo>
                  <a:lnTo>
                    <a:pt x="10954549" y="7230002"/>
                  </a:lnTo>
                  <a:lnTo>
                    <a:pt x="0" y="7230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3095330"/>
              <a:ext cx="12055526" cy="14731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123"/>
                </a:lnSpc>
              </a:pPr>
              <a:r>
                <a:rPr lang="en-US" sz="7123">
                  <a:solidFill>
                    <a:srgbClr val="F4F0E1"/>
                  </a:solidFill>
                  <a:latin typeface="Old Standard"/>
                </a:rPr>
                <a:t>CONNECT WITH US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948845" y="0"/>
            <a:ext cx="5790493" cy="579049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0751" y="0"/>
                  </a:moveTo>
                  <a:lnTo>
                    <a:pt x="782049" y="0"/>
                  </a:lnTo>
                  <a:cubicBezTo>
                    <a:pt x="799032" y="0"/>
                    <a:pt x="812800" y="13768"/>
                    <a:pt x="812800" y="30751"/>
                  </a:cubicBezTo>
                  <a:lnTo>
                    <a:pt x="812800" y="782049"/>
                  </a:lnTo>
                  <a:cubicBezTo>
                    <a:pt x="812800" y="799032"/>
                    <a:pt x="799032" y="812800"/>
                    <a:pt x="782049" y="812800"/>
                  </a:cubicBezTo>
                  <a:lnTo>
                    <a:pt x="30751" y="812800"/>
                  </a:lnTo>
                  <a:cubicBezTo>
                    <a:pt x="13768" y="812800"/>
                    <a:pt x="0" y="799032"/>
                    <a:pt x="0" y="782049"/>
                  </a:cubicBezTo>
                  <a:lnTo>
                    <a:pt x="0" y="30751"/>
                  </a:lnTo>
                  <a:cubicBezTo>
                    <a:pt x="0" y="13768"/>
                    <a:pt x="13768" y="0"/>
                    <a:pt x="30751" y="0"/>
                  </a:cubicBezTo>
                  <a:close/>
                </a:path>
              </a:pathLst>
            </a:custGeom>
            <a:blipFill>
              <a:blip r:embed="rId12"/>
              <a:stretch>
                <a:fillRect l="-16666" t="0" r="-16666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2520694" y="4519694"/>
            <a:ext cx="5767306" cy="576730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0875" y="0"/>
                  </a:moveTo>
                  <a:lnTo>
                    <a:pt x="781925" y="0"/>
                  </a:lnTo>
                  <a:cubicBezTo>
                    <a:pt x="798977" y="0"/>
                    <a:pt x="812800" y="13823"/>
                    <a:pt x="812800" y="30875"/>
                  </a:cubicBezTo>
                  <a:lnTo>
                    <a:pt x="812800" y="781925"/>
                  </a:lnTo>
                  <a:cubicBezTo>
                    <a:pt x="812800" y="798977"/>
                    <a:pt x="798977" y="812800"/>
                    <a:pt x="781925" y="812800"/>
                  </a:cubicBezTo>
                  <a:lnTo>
                    <a:pt x="30875" y="812800"/>
                  </a:lnTo>
                  <a:cubicBezTo>
                    <a:pt x="13823" y="812800"/>
                    <a:pt x="0" y="798977"/>
                    <a:pt x="0" y="781925"/>
                  </a:cubicBezTo>
                  <a:lnTo>
                    <a:pt x="0" y="30875"/>
                  </a:lnTo>
                  <a:cubicBezTo>
                    <a:pt x="0" y="13823"/>
                    <a:pt x="13823" y="0"/>
                    <a:pt x="30875" y="0"/>
                  </a:cubicBezTo>
                  <a:close/>
                </a:path>
              </a:pathLst>
            </a:custGeom>
            <a:blipFill>
              <a:blip r:embed="rId13"/>
              <a:stretch>
                <a:fillRect l="-33507" t="0" r="0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389065" y="6056083"/>
            <a:ext cx="3828987" cy="3828987"/>
          </a:xfrm>
          <a:custGeom>
            <a:avLst/>
            <a:gdLst/>
            <a:ahLst/>
            <a:cxnLst/>
            <a:rect r="r" b="b" t="t" l="l"/>
            <a:pathLst>
              <a:path h="3828987" w="3828987">
                <a:moveTo>
                  <a:pt x="0" y="0"/>
                </a:moveTo>
                <a:lnTo>
                  <a:pt x="3828987" y="0"/>
                </a:lnTo>
                <a:lnTo>
                  <a:pt x="3828987" y="3828987"/>
                </a:lnTo>
                <a:lnTo>
                  <a:pt x="0" y="3828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9B2FFF-40C3-4ED4-A3DB-478CB6AB1C85}"/>
</file>

<file path=customXml/itemProps2.xml><?xml version="1.0" encoding="utf-8"?>
<ds:datastoreItem xmlns:ds="http://schemas.openxmlformats.org/officeDocument/2006/customXml" ds:itemID="{D23872A0-F720-444D-85F3-EB38BFB354D8}"/>
</file>

<file path=customXml/itemProps3.xml><?xml version="1.0" encoding="utf-8"?>
<ds:datastoreItem xmlns:ds="http://schemas.openxmlformats.org/officeDocument/2006/customXml" ds:itemID="{884F766F-7490-44CE-A299-2BA45514061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WHF Overview Presentation</dc:title>
  <cp:revision>1</cp:revision>
  <dcterms:created xsi:type="dcterms:W3CDTF">2006-08-16T00:00:00Z</dcterms:created>
  <dcterms:modified xsi:type="dcterms:W3CDTF">2011-08-01T06:04:30Z</dcterms:modified>
  <dc:identifier>DAGB3tKTjJo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</Properties>
</file>