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13" r:id="rId1"/>
  </p:sldMasterIdLst>
  <p:notesMasterIdLst>
    <p:notesMasterId r:id="rId42"/>
  </p:notesMasterIdLst>
  <p:sldIdLst>
    <p:sldId id="486" r:id="rId2"/>
    <p:sldId id="284" r:id="rId3"/>
    <p:sldId id="598" r:id="rId4"/>
    <p:sldId id="258" r:id="rId5"/>
    <p:sldId id="285" r:id="rId6"/>
    <p:sldId id="600" r:id="rId7"/>
    <p:sldId id="603" r:id="rId8"/>
    <p:sldId id="607" r:id="rId9"/>
    <p:sldId id="599" r:id="rId10"/>
    <p:sldId id="591" r:id="rId11"/>
    <p:sldId id="583" r:id="rId12"/>
    <p:sldId id="593" r:id="rId13"/>
    <p:sldId id="592" r:id="rId14"/>
    <p:sldId id="596" r:id="rId15"/>
    <p:sldId id="630" r:id="rId16"/>
    <p:sldId id="604" r:id="rId17"/>
    <p:sldId id="631" r:id="rId18"/>
    <p:sldId id="622" r:id="rId19"/>
    <p:sldId id="628" r:id="rId20"/>
    <p:sldId id="629" r:id="rId21"/>
    <p:sldId id="595" r:id="rId22"/>
    <p:sldId id="626" r:id="rId23"/>
    <p:sldId id="617" r:id="rId24"/>
    <p:sldId id="605" r:id="rId25"/>
    <p:sldId id="618" r:id="rId26"/>
    <p:sldId id="627" r:id="rId27"/>
    <p:sldId id="263" r:id="rId28"/>
    <p:sldId id="633" r:id="rId29"/>
    <p:sldId id="606" r:id="rId30"/>
    <p:sldId id="619" r:id="rId31"/>
    <p:sldId id="632" r:id="rId32"/>
    <p:sldId id="623" r:id="rId33"/>
    <p:sldId id="624" r:id="rId34"/>
    <p:sldId id="601" r:id="rId35"/>
    <p:sldId id="608" r:id="rId36"/>
    <p:sldId id="620" r:id="rId37"/>
    <p:sldId id="625" r:id="rId38"/>
    <p:sldId id="621" r:id="rId39"/>
    <p:sldId id="609" r:id="rId40"/>
    <p:sldId id="479" r:id="rId41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44" autoAdjust="0"/>
    <p:restoredTop sz="88244" autoAdjust="0"/>
  </p:normalViewPr>
  <p:slideViewPr>
    <p:cSldViewPr>
      <p:cViewPr>
        <p:scale>
          <a:sx n="84" d="100"/>
          <a:sy n="84" d="100"/>
        </p:scale>
        <p:origin x="970" y="4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384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818CB00-7EDE-46A8-BA49-CDCF535AFF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9222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fwf.org/media-center/featured-stories/gulf-environmental-benefit-fund-texas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523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634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 project identification</a:t>
            </a:r>
          </a:p>
          <a:p>
            <a:r>
              <a:rPr lang="en-US" dirty="0"/>
              <a:t>LYME Timber</a:t>
            </a:r>
          </a:p>
          <a:p>
            <a:r>
              <a:rPr lang="en-US" dirty="0"/>
              <a:t>Funding sources – GEBF</a:t>
            </a:r>
          </a:p>
          <a:p>
            <a:r>
              <a:rPr lang="en-US" dirty="0"/>
              <a:t>TPWD Sales Pitch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8370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Coastal Tidal Marsh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12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4646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Uplands have a matrix of wetlands and coastal depressions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4800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Uplands have a matrix of wetlands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640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Gulf Coast Chenier Forest- shoreline erosion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6595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Saline blowouts or salty prairie with unique endemic veg community. Texas windmill grass a rare and endemic species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0767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Notable rare species are Liatris </a:t>
            </a:r>
            <a:r>
              <a:rPr lang="en-US" dirty="0" err="1"/>
              <a:t>braceata</a:t>
            </a:r>
            <a:r>
              <a:rPr lang="en-US" dirty="0"/>
              <a:t>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6786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Big Bertha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72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accomplish our mission through 4 Program Areas – Research, Education, Advocacy, and Conservation (Land Protection)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0637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Black rail and rattlesnake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5632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1494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Road enhancements, firebreaks, and water impoundment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3269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Road enhancements, firebreaks, and water impoundment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568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Water control structures, culverts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2892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011A9-86FF-4513-BBA6-AAC16726AF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5985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Chinese tallow -1750 acres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6076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Macartney Rose – 515 acres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0091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Hog, deep-rooted sedge, </a:t>
            </a:r>
            <a:r>
              <a:rPr lang="en-US"/>
              <a:t>old world bluestems, tallow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314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Grassroots carbon agreement </a:t>
            </a:r>
            <a:r>
              <a:rPr lang="en-US" b="0" i="0" dirty="0">
                <a:solidFill>
                  <a:srgbClr val="373737"/>
                </a:solidFill>
                <a:effectLst/>
                <a:highlight>
                  <a:srgbClr val="FFFFFF"/>
                </a:highlight>
                <a:latin typeface="Montserrat" panose="020F0502020204030204" pitchFamily="2" charset="0"/>
              </a:rPr>
              <a:t>earn income from high-quality soil carbon drawdown credits by commitment to implement and maintain regenerative grazing practices.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134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Provides organizational stability and consistency with national standards and practices. </a:t>
            </a:r>
          </a:p>
          <a:p>
            <a:r>
              <a:rPr lang="en-US" dirty="0"/>
              <a:t>Has built structure as our land trust continues to grow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6475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Macartney Rose – 515 acres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8966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17,000 ft of cross fencing with gates intended for cattle rotation. Firebreaks are disced on both sides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6975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Repaired perimeter fencing and gates for heavy equipment transportation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171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solar pumps, 2 1600 gallon water troughs, and 2 750 gallon water troughs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7361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 lease overstocked cows without our permission. </a:t>
            </a:r>
          </a:p>
          <a:p>
            <a:r>
              <a:rPr lang="en-US" dirty="0"/>
              <a:t>Rest the property until August 1. </a:t>
            </a:r>
          </a:p>
          <a:p>
            <a:r>
              <a:rPr lang="en-US" dirty="0"/>
              <a:t>Year 1 stocked at %50</a:t>
            </a:r>
          </a:p>
          <a:p>
            <a:r>
              <a:rPr lang="en-US" dirty="0"/>
              <a:t>Year 2 stocked at %75</a:t>
            </a:r>
          </a:p>
          <a:p>
            <a:r>
              <a:rPr lang="en-US" dirty="0"/>
              <a:t>Year 3 stocked at %100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020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327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from reactive to proactive approach to land conservation </a:t>
            </a:r>
          </a:p>
          <a:p>
            <a:r>
              <a:rPr lang="en-US" dirty="0"/>
              <a:t>Developed strategic conservation areas based on habitat quality, parcel size, and connectivity with other conserved lands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86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1. Property was originally thought to be too dry and disconnected from the Gulf to satisfy the GEBF (</a:t>
            </a:r>
            <a:r>
              <a:rPr lang="en-US" b="0" i="0" u="none" strike="noStrike" dirty="0">
                <a:effectLst/>
                <a:highlight>
                  <a:srgbClr val="FFFFFF"/>
                </a:highlight>
                <a:latin typeface="Roboto" panose="02000000000000000000" pitchFamily="2" charset="0"/>
                <a:hlinkClick r:id="rId3"/>
              </a:rPr>
              <a:t>Gulf Environmental Benefit Fund</a:t>
            </a:r>
          </a:p>
          <a:p>
            <a:r>
              <a:rPr lang="en-US" dirty="0"/>
              <a:t>) priorities and Plea Agreement from BP Settlement</a:t>
            </a:r>
          </a:p>
          <a:p>
            <a:r>
              <a:rPr lang="en-US" dirty="0"/>
              <a:t>2. Developed a site-specific floral inventory and habitat description with friends at TPWD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829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Enlisted TPWD staff botanist to describe the prairie habitats, wetland habitats, and ecological importance of the property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83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Awarded 10.6 million for the acquisition.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207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Once TPWD was satisfied, GBF began developing application materials for NFWF. </a:t>
            </a:r>
          </a:p>
          <a:p>
            <a:r>
              <a:rPr lang="en-US" dirty="0"/>
              <a:t>120 page application and lots of coordination with NFWF staff to ensure the proper natural resource concerns being addressed were documented.</a:t>
            </a:r>
          </a:p>
          <a:p>
            <a:r>
              <a:rPr lang="en-US" dirty="0"/>
              <a:t>Due Diligence with NFWF - PITA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8CB00-7EDE-46A8-BA49-CDCF535AFFA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75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DAE06-8768-AF4F-B116-61BCACECAFE3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278D-96BD-1845-BD02-389D49F89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325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DAE06-8768-AF4F-B116-61BCACECAFE3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278D-96BD-1845-BD02-389D49F89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49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DAE06-8768-AF4F-B116-61BCACECAFE3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278D-96BD-1845-BD02-389D49F89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4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DAE06-8768-AF4F-B116-61BCACECAFE3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278D-96BD-1845-BD02-389D49F89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837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DAE06-8768-AF4F-B116-61BCACECAFE3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278D-96BD-1845-BD02-389D49F89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217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DAE06-8768-AF4F-B116-61BCACECAFE3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278D-96BD-1845-BD02-389D49F89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159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DAE06-8768-AF4F-B116-61BCACECAFE3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278D-96BD-1845-BD02-389D49F89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46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DAE06-8768-AF4F-B116-61BCACECAFE3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278D-96BD-1845-BD02-389D49F89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648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DAE06-8768-AF4F-B116-61BCACECAFE3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278D-96BD-1845-BD02-389D49F89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176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DAE06-8768-AF4F-B116-61BCACECAFE3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278D-96BD-1845-BD02-389D49F89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493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DAE06-8768-AF4F-B116-61BCACECAFE3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278D-96BD-1845-BD02-389D49F89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623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DAE06-8768-AF4F-B116-61BCACECAFE3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3278D-96BD-1845-BD02-389D49F89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01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  <p:sldLayoutId id="2147484119" r:id="rId6"/>
    <p:sldLayoutId id="2147484120" r:id="rId7"/>
    <p:sldLayoutId id="2147484121" r:id="rId8"/>
    <p:sldLayoutId id="2147484122" r:id="rId9"/>
    <p:sldLayoutId id="2147484123" r:id="rId10"/>
    <p:sldLayoutId id="214748412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5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image" Target="../media/image2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3.jpg"/><Relationship Id="rId4" Type="http://schemas.openxmlformats.org/officeDocument/2006/relationships/image" Target="../media/image2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3.emf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10395857" cy="6930571"/>
          </a:xfrm>
          <a:prstGeom prst="rect">
            <a:avLst/>
          </a:prstGeom>
          <a:effectLst>
            <a:softEdge rad="0"/>
          </a:effectLst>
        </p:spPr>
      </p:pic>
      <p:sp>
        <p:nvSpPr>
          <p:cNvPr id="10" name="Content Placeholder 9"/>
          <p:cNvSpPr>
            <a:spLocks noGrp="1"/>
          </p:cNvSpPr>
          <p:nvPr>
            <p:ph idx="4294967295"/>
          </p:nvPr>
        </p:nvSpPr>
        <p:spPr>
          <a:xfrm>
            <a:off x="3160967" y="1687512"/>
            <a:ext cx="6003415" cy="17430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Chocolate Bay Preserve</a:t>
            </a:r>
          </a:p>
          <a:p>
            <a:pPr marL="82296" indent="0">
              <a:buNone/>
            </a:pP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429000" y="2209800"/>
            <a:ext cx="5735383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0" fontAlgn="auto">
              <a:buFont typeface="Wingdings 3" charset="2"/>
              <a:buNone/>
            </a:pPr>
            <a:r>
              <a:rPr lang="en-US" sz="2000" b="1" dirty="0">
                <a:solidFill>
                  <a:schemeClr val="bg1"/>
                </a:solidFill>
              </a:rPr>
              <a:t>Ricci Simmons, Conservation Stewardship Manager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EE0BA6-51FB-4F96-8102-81AA00C76E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275" y="234976"/>
            <a:ext cx="4876800" cy="108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36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3811"/>
            <a:ext cx="6515021" cy="118254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A615C-F81C-9A4B-A217-ABFBBEFCC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125311"/>
            <a:ext cx="2706210" cy="600778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37871C0-9F59-4C46-9E45-B58462138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502" y="1215891"/>
            <a:ext cx="2657753" cy="4191000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Closed in 2021 – 4,714 acres</a:t>
            </a:r>
          </a:p>
          <a:p>
            <a:pPr>
              <a:lnSpc>
                <a:spcPct val="200000"/>
              </a:lnSpc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Added 555 acres in 2022</a:t>
            </a:r>
          </a:p>
          <a:p>
            <a:pPr>
              <a:lnSpc>
                <a:spcPct val="200000"/>
              </a:lnSpc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Preserve contains more than 14 miles of interface with Galveston Bay and tributaries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4C6D80E8-4DAA-2260-C4CD-80E358FA7BD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61695" y="1215891"/>
          <a:ext cx="6382305" cy="49317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7543800" imgH="5829193" progId="Acrobat.Document.11">
                  <p:embed/>
                </p:oleObj>
              </mc:Choice>
              <mc:Fallback>
                <p:oleObj name="Acrobat Document" r:id="rId4" imgW="7543800" imgH="5829193" progId="Acrobat.Document.11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4C6D80E8-4DAA-2260-C4CD-80E358FA7B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61695" y="1215891"/>
                        <a:ext cx="6382305" cy="49317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312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840" y="-50800"/>
            <a:ext cx="6515021" cy="8205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A615C-F81C-9A4B-A217-ABFBBEFCC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" y="6248400"/>
            <a:ext cx="2706210" cy="6007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7A08F2-D6C3-2114-FA58-81A463A2B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392" y="609600"/>
            <a:ext cx="8459216" cy="56388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176863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3811"/>
            <a:ext cx="6515021" cy="8205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A615C-F81C-9A4B-A217-ABFBBEFCC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068138"/>
            <a:ext cx="2706210" cy="600778"/>
          </a:xfrm>
          <a:prstGeom prst="rect">
            <a:avLst/>
          </a:prstGeom>
        </p:spPr>
      </p:pic>
      <p:pic>
        <p:nvPicPr>
          <p:cNvPr id="5" name="Picture 4" descr="A grassy area with water in the background&#10;&#10;Description automatically generated with low confidence">
            <a:extLst>
              <a:ext uri="{FF2B5EF4-FFF2-40B4-BE49-F238E27FC236}">
                <a16:creationId xmlns:a16="http://schemas.microsoft.com/office/drawing/2014/main" id="{DC87542C-DE55-736D-4826-07178CE38E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83" y="851024"/>
            <a:ext cx="7734634" cy="515595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373127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3811"/>
            <a:ext cx="6515021" cy="8205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A615C-F81C-9A4B-A217-ABFBBEFCC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068138"/>
            <a:ext cx="2706210" cy="600778"/>
          </a:xfrm>
          <a:prstGeom prst="rect">
            <a:avLst/>
          </a:prstGeom>
        </p:spPr>
      </p:pic>
      <p:pic>
        <p:nvPicPr>
          <p:cNvPr id="6" name="Picture 5" descr="A picture containing outdoor, sky, water, coastal and oceanic landforms&#10;&#10;Description automatically generated">
            <a:extLst>
              <a:ext uri="{FF2B5EF4-FFF2-40B4-BE49-F238E27FC236}">
                <a16:creationId xmlns:a16="http://schemas.microsoft.com/office/drawing/2014/main" id="{C1416D31-0A1B-0FA3-8837-9323BA2005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898007"/>
            <a:ext cx="8382000" cy="517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55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3811"/>
            <a:ext cx="6515021" cy="8205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A615C-F81C-9A4B-A217-ABFBBEFCC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068138"/>
            <a:ext cx="2706210" cy="6007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2416AF-84C7-B634-DB37-D0FBFB173B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939" b="7504"/>
          <a:stretch/>
        </p:blipFill>
        <p:spPr>
          <a:xfrm>
            <a:off x="111533" y="1002506"/>
            <a:ext cx="8920934" cy="485298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493869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3811"/>
            <a:ext cx="6515021" cy="8205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A615C-F81C-9A4B-A217-ABFBBEFCC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068138"/>
            <a:ext cx="2706210" cy="600778"/>
          </a:xfrm>
          <a:prstGeom prst="rect">
            <a:avLst/>
          </a:prstGeom>
        </p:spPr>
      </p:pic>
      <p:pic>
        <p:nvPicPr>
          <p:cNvPr id="6" name="Picture 5" descr="A dry cracked ground with a blue sky&#10;&#10;Description automatically generated">
            <a:extLst>
              <a:ext uri="{FF2B5EF4-FFF2-40B4-BE49-F238E27FC236}">
                <a16:creationId xmlns:a16="http://schemas.microsoft.com/office/drawing/2014/main" id="{8A0D7FA6-4D75-4ADF-19CD-5BF9A7C096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8965"/>
            <a:ext cx="8686800" cy="5320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3113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3811"/>
            <a:ext cx="6515021" cy="8205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A615C-F81C-9A4B-A217-ABFBBEFCC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068138"/>
            <a:ext cx="2706210" cy="600778"/>
          </a:xfrm>
          <a:prstGeom prst="rect">
            <a:avLst/>
          </a:prstGeom>
        </p:spPr>
      </p:pic>
      <p:pic>
        <p:nvPicPr>
          <p:cNvPr id="6" name="Picture 5" descr="A green grass and sand on a beach&#10;&#10;Description automatically generated with medium confidence">
            <a:extLst>
              <a:ext uri="{FF2B5EF4-FFF2-40B4-BE49-F238E27FC236}">
                <a16:creationId xmlns:a16="http://schemas.microsoft.com/office/drawing/2014/main" id="{029E504C-0268-628E-51C8-680C1CEC61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36947"/>
            <a:ext cx="8077200" cy="538410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882928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3811"/>
            <a:ext cx="6515021" cy="8205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A615C-F81C-9A4B-A217-ABFBBEFCC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068138"/>
            <a:ext cx="2706210" cy="600778"/>
          </a:xfrm>
          <a:prstGeom prst="rect">
            <a:avLst/>
          </a:prstGeom>
        </p:spPr>
      </p:pic>
      <p:pic>
        <p:nvPicPr>
          <p:cNvPr id="8" name="Picture 7" descr="A couple of men in a field&#10;&#10;Description automatically generated">
            <a:extLst>
              <a:ext uri="{FF2B5EF4-FFF2-40B4-BE49-F238E27FC236}">
                <a16:creationId xmlns:a16="http://schemas.microsoft.com/office/drawing/2014/main" id="{73986D98-E01B-79F8-27D6-EEA68132EE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14400"/>
            <a:ext cx="7848600" cy="5153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9632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3811"/>
            <a:ext cx="6515021" cy="8205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A615C-F81C-9A4B-A217-ABFBBEFCC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068138"/>
            <a:ext cx="2706210" cy="600778"/>
          </a:xfrm>
          <a:prstGeom prst="rect">
            <a:avLst/>
          </a:prstGeom>
        </p:spPr>
      </p:pic>
      <p:pic>
        <p:nvPicPr>
          <p:cNvPr id="6" name="Picture 5" descr="A close up of a bush&#10;&#10;Description automatically generated">
            <a:extLst>
              <a:ext uri="{FF2B5EF4-FFF2-40B4-BE49-F238E27FC236}">
                <a16:creationId xmlns:a16="http://schemas.microsoft.com/office/drawing/2014/main" id="{BA864FCE-5065-4EB1-EDE9-FE3A1426BC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800100"/>
            <a:ext cx="7010400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45861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3811"/>
            <a:ext cx="6515021" cy="8205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A615C-F81C-9A4B-A217-ABFBBEFCC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068138"/>
            <a:ext cx="2706210" cy="600778"/>
          </a:xfrm>
          <a:prstGeom prst="rect">
            <a:avLst/>
          </a:prstGeom>
        </p:spPr>
      </p:pic>
      <p:pic>
        <p:nvPicPr>
          <p:cNvPr id="8" name="Picture 7" descr="A water body with a grassy area&#10;&#10;Description automatically generated with medium confidence">
            <a:extLst>
              <a:ext uri="{FF2B5EF4-FFF2-40B4-BE49-F238E27FC236}">
                <a16:creationId xmlns:a16="http://schemas.microsoft.com/office/drawing/2014/main" id="{BD9E9022-E94A-AFBA-214D-A0DE6657E2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762000"/>
            <a:ext cx="6400800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3328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343" y="-130810"/>
            <a:ext cx="3652606" cy="994172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Where we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40283"/>
            <a:ext cx="5749956" cy="811499"/>
          </a:xfrm>
        </p:spPr>
        <p:txBody>
          <a:bodyPr>
            <a:normAutofit/>
          </a:bodyPr>
          <a:lstStyle/>
          <a:p>
            <a:pPr lvl="1"/>
            <a:endParaRPr lang="en-US" sz="1500" dirty="0">
              <a:latin typeface="Century Gothic" panose="020B0502020202020204" pitchFamily="34" charset="0"/>
            </a:endParaRPr>
          </a:p>
          <a:p>
            <a:pPr lvl="1"/>
            <a:endParaRPr lang="en-US" sz="1500" dirty="0">
              <a:latin typeface="Century Gothic" panose="020B0502020202020204" pitchFamily="34" charset="0"/>
            </a:endParaRPr>
          </a:p>
          <a:p>
            <a:pPr lvl="1"/>
            <a:endParaRPr lang="en-US" sz="15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680546-6A2B-D34B-8738-0CEFC0549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13" y="5609678"/>
            <a:ext cx="4045441" cy="8980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84E34F-49F7-48B8-A739-B11826F431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6680" y="350234"/>
            <a:ext cx="5103486" cy="61575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40B6485-1757-4C95-A53C-ED32E43479C2}"/>
              </a:ext>
            </a:extLst>
          </p:cNvPr>
          <p:cNvSpPr/>
          <p:nvPr/>
        </p:nvSpPr>
        <p:spPr>
          <a:xfrm>
            <a:off x="147851" y="3901890"/>
            <a:ext cx="401456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The mission of the Galveston Bay Foundation is to preserve and enhance Galveston Bay as a healthy and productive place for generations to come.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39B5E4-B1B6-85AB-D8F8-086540A585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87" y="950017"/>
            <a:ext cx="4249692" cy="283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9880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3811"/>
            <a:ext cx="6515021" cy="8205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A615C-F81C-9A4B-A217-ABFBBEFCC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068138"/>
            <a:ext cx="2706210" cy="600778"/>
          </a:xfrm>
          <a:prstGeom prst="rect">
            <a:avLst/>
          </a:prstGeom>
        </p:spPr>
      </p:pic>
      <p:pic>
        <p:nvPicPr>
          <p:cNvPr id="6" name="Picture 5" descr="A person holding a bird&#10;&#10;Description automatically generated">
            <a:extLst>
              <a:ext uri="{FF2B5EF4-FFF2-40B4-BE49-F238E27FC236}">
                <a16:creationId xmlns:a16="http://schemas.microsoft.com/office/drawing/2014/main" id="{D0CF992C-3E71-46AC-408A-692778D4A7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14400"/>
            <a:ext cx="3657600" cy="487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snake in the dirt&#10;&#10;Description automatically generated">
            <a:extLst>
              <a:ext uri="{FF2B5EF4-FFF2-40B4-BE49-F238E27FC236}">
                <a16:creationId xmlns:a16="http://schemas.microsoft.com/office/drawing/2014/main" id="{3AB03C57-F842-9592-9D71-7E4C9D7EE7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823" y="1790700"/>
            <a:ext cx="4368800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61728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12D1B641-75BA-EF13-38F1-16CDF4FEAF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3589778"/>
              </p:ext>
            </p:extLst>
          </p:nvPr>
        </p:nvGraphicFramePr>
        <p:xfrm>
          <a:off x="135493" y="762000"/>
          <a:ext cx="4436505" cy="5741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829300" imgH="7543586" progId="Acrobat.Document.11">
                  <p:embed/>
                </p:oleObj>
              </mc:Choice>
              <mc:Fallback>
                <p:oleObj name="Acrobat Document" r:id="rId3" imgW="5829300" imgH="7543586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5493" y="762000"/>
                        <a:ext cx="4436505" cy="57418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3811"/>
            <a:ext cx="6515021" cy="8205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A615C-F81C-9A4B-A217-ABFBBEFCCF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6068138"/>
            <a:ext cx="2706210" cy="600778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5878FD6B-FC18-C3E2-7D82-437E0A0D8B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6201948"/>
              </p:ext>
            </p:extLst>
          </p:nvPr>
        </p:nvGraphicFramePr>
        <p:xfrm>
          <a:off x="4402320" y="762000"/>
          <a:ext cx="4564015" cy="59069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5829300" imgH="7543586" progId="Acrobat.Document.11">
                  <p:embed/>
                </p:oleObj>
              </mc:Choice>
              <mc:Fallback>
                <p:oleObj name="Acrobat Document" r:id="rId6" imgW="5829300" imgH="7543586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02320" y="762000"/>
                        <a:ext cx="4564015" cy="59069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98866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20632-3AB9-690B-425B-B5C901404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A597F7-7AAD-02BF-FB87-BAD83A8F6C96}"/>
              </a:ext>
            </a:extLst>
          </p:cNvPr>
          <p:cNvSpPr txBox="1">
            <a:spLocks/>
          </p:cNvSpPr>
          <p:nvPr/>
        </p:nvSpPr>
        <p:spPr>
          <a:xfrm>
            <a:off x="152400" y="93811"/>
            <a:ext cx="6515021" cy="820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  <a:endParaRPr lang="en-US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513719-CEED-F98C-BBEA-A01939DA3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068138"/>
            <a:ext cx="2706210" cy="600778"/>
          </a:xfrm>
          <a:prstGeom prst="rect">
            <a:avLst/>
          </a:prstGeom>
        </p:spPr>
      </p:pic>
      <p:pic>
        <p:nvPicPr>
          <p:cNvPr id="8" name="Content Placeholder 7" descr="A map of land with blue lines&#10;&#10;Description automatically generated">
            <a:extLst>
              <a:ext uri="{FF2B5EF4-FFF2-40B4-BE49-F238E27FC236}">
                <a16:creationId xmlns:a16="http://schemas.microsoft.com/office/drawing/2014/main" id="{85B089A3-C158-7AE0-458A-1D17F9E77C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74" y="737831"/>
            <a:ext cx="7176451" cy="5382338"/>
          </a:xfrm>
        </p:spPr>
      </p:pic>
    </p:spTree>
    <p:extLst>
      <p:ext uri="{BB962C8B-B14F-4D97-AF65-F5344CB8AC3E}">
        <p14:creationId xmlns:p14="http://schemas.microsoft.com/office/powerpoint/2010/main" val="36063544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20632-3AB9-690B-425B-B5C901404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A597F7-7AAD-02BF-FB87-BAD83A8F6C96}"/>
              </a:ext>
            </a:extLst>
          </p:cNvPr>
          <p:cNvSpPr txBox="1">
            <a:spLocks/>
          </p:cNvSpPr>
          <p:nvPr/>
        </p:nvSpPr>
        <p:spPr>
          <a:xfrm>
            <a:off x="152400" y="93811"/>
            <a:ext cx="6515021" cy="820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  <a:endParaRPr lang="en-US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513719-CEED-F98C-BBEA-A01939DA3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068138"/>
            <a:ext cx="2706210" cy="600778"/>
          </a:xfrm>
          <a:prstGeom prst="rect">
            <a:avLst/>
          </a:prstGeom>
        </p:spPr>
      </p:pic>
      <p:pic>
        <p:nvPicPr>
          <p:cNvPr id="9" name="Content Placeholder 8" descr="A view of a river from a beach&#10;&#10;Description automatically generated with medium confidence">
            <a:extLst>
              <a:ext uri="{FF2B5EF4-FFF2-40B4-BE49-F238E27FC236}">
                <a16:creationId xmlns:a16="http://schemas.microsoft.com/office/drawing/2014/main" id="{3163D202-F766-D9BD-BFB1-D873897C40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3372" y="762000"/>
            <a:ext cx="4805892" cy="3604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dirt road with grass and blue sky&#10;&#10;Description automatically generated">
            <a:extLst>
              <a:ext uri="{FF2B5EF4-FFF2-40B4-BE49-F238E27FC236}">
                <a16:creationId xmlns:a16="http://schemas.microsoft.com/office/drawing/2014/main" id="{A4A02AF5-E045-A348-A751-9C746E74E8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064496"/>
            <a:ext cx="4805893" cy="3604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6742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3811"/>
            <a:ext cx="6515021" cy="8205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A615C-F81C-9A4B-A217-ABFBBEFCC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068138"/>
            <a:ext cx="2706210" cy="600778"/>
          </a:xfrm>
          <a:prstGeom prst="rect">
            <a:avLst/>
          </a:prstGeom>
        </p:spPr>
      </p:pic>
      <p:pic>
        <p:nvPicPr>
          <p:cNvPr id="5" name="Picture 4" descr="A metal box in the dirt&#10;&#10;Description automatically generated">
            <a:extLst>
              <a:ext uri="{FF2B5EF4-FFF2-40B4-BE49-F238E27FC236}">
                <a16:creationId xmlns:a16="http://schemas.microsoft.com/office/drawing/2014/main" id="{B1AD8A21-F21E-F97B-C2C3-9F95B60028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86" y="968477"/>
            <a:ext cx="4170414" cy="312781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Content Placeholder 4" descr="A metal box in a muddy area&#10;&#10;Description automatically generated">
            <a:extLst>
              <a:ext uri="{FF2B5EF4-FFF2-40B4-BE49-F238E27FC236}">
                <a16:creationId xmlns:a16="http://schemas.microsoft.com/office/drawing/2014/main" id="{C7B45247-03C0-7573-784F-D5283E7BBA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89" y="914400"/>
            <a:ext cx="4322815" cy="3242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8425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20632-3AB9-690B-425B-B5C901404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A597F7-7AAD-02BF-FB87-BAD83A8F6C96}"/>
              </a:ext>
            </a:extLst>
          </p:cNvPr>
          <p:cNvSpPr txBox="1">
            <a:spLocks/>
          </p:cNvSpPr>
          <p:nvPr/>
        </p:nvSpPr>
        <p:spPr>
          <a:xfrm>
            <a:off x="152400" y="93811"/>
            <a:ext cx="6515021" cy="820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513719-CEED-F98C-BBEA-A01939DA3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068138"/>
            <a:ext cx="2706210" cy="600778"/>
          </a:xfrm>
          <a:prstGeom prst="rect">
            <a:avLst/>
          </a:prstGeom>
        </p:spPr>
      </p:pic>
      <p:pic>
        <p:nvPicPr>
          <p:cNvPr id="9" name="Content Placeholder 8" descr="A metal structures in the water&#10;&#10;Description automatically generated with medium confidence">
            <a:extLst>
              <a:ext uri="{FF2B5EF4-FFF2-40B4-BE49-F238E27FC236}">
                <a16:creationId xmlns:a16="http://schemas.microsoft.com/office/drawing/2014/main" id="{C5BD98D3-C8A7-A248-B012-891A31BA01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38200"/>
            <a:ext cx="4470400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body of water with plants and clouds in the sky&#10;&#10;Description automatically generated">
            <a:extLst>
              <a:ext uri="{FF2B5EF4-FFF2-40B4-BE49-F238E27FC236}">
                <a16:creationId xmlns:a16="http://schemas.microsoft.com/office/drawing/2014/main" id="{8C31D1CE-214A-AFC5-F3A3-4F95AFA425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807" y="2454307"/>
            <a:ext cx="5404419" cy="4053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73012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8AA52-E892-A05A-6A87-8FD7D6B76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large land with a tractor in the water&#10;&#10;Description automatically generated with medium confidence">
            <a:extLst>
              <a:ext uri="{FF2B5EF4-FFF2-40B4-BE49-F238E27FC236}">
                <a16:creationId xmlns:a16="http://schemas.microsoft.com/office/drawing/2014/main" id="{C1EE8029-3746-949A-E8FE-E6D0CE95FE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14400"/>
            <a:ext cx="6705600" cy="50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FB9281-641E-5A9B-26F7-1A9307123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6220538"/>
            <a:ext cx="2706210" cy="60077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E8FFDFD-B95D-7CD5-E509-569E823569BF}"/>
              </a:ext>
            </a:extLst>
          </p:cNvPr>
          <p:cNvSpPr txBox="1">
            <a:spLocks/>
          </p:cNvSpPr>
          <p:nvPr/>
        </p:nvSpPr>
        <p:spPr>
          <a:xfrm>
            <a:off x="152400" y="93811"/>
            <a:ext cx="6515021" cy="820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</a:p>
        </p:txBody>
      </p:sp>
    </p:spTree>
    <p:extLst>
      <p:ext uri="{BB962C8B-B14F-4D97-AF65-F5344CB8AC3E}">
        <p14:creationId xmlns:p14="http://schemas.microsoft.com/office/powerpoint/2010/main" val="8853183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197DA-015B-A70F-2AF8-D5A72C09D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970" y="857249"/>
            <a:ext cx="5020061" cy="1424934"/>
          </a:xfrm>
        </p:spPr>
        <p:txBody>
          <a:bodyPr>
            <a:normAutofit/>
          </a:bodyPr>
          <a:lstStyle/>
          <a:p>
            <a:r>
              <a:rPr lang="en-US" sz="3000" dirty="0"/>
              <a:t>Threat: Saltwater Intrusion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C26839-09BF-CC46-E2D6-405B2297F9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39"/>
          <a:stretch/>
        </p:blipFill>
        <p:spPr>
          <a:xfrm>
            <a:off x="313568" y="2060210"/>
            <a:ext cx="2511056" cy="29982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DC1E80-0F0C-FDC8-624E-B1DB43DB47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43" t="-263" b="-1"/>
          <a:stretch/>
        </p:blipFill>
        <p:spPr>
          <a:xfrm>
            <a:off x="3275342" y="2060210"/>
            <a:ext cx="2361524" cy="2998221"/>
          </a:xfrm>
          <a:prstGeom prst="rect">
            <a:avLst/>
          </a:prstGeom>
        </p:spPr>
      </p:pic>
      <p:pic>
        <p:nvPicPr>
          <p:cNvPr id="19" name="Picture 18" descr="Map&#10;&#10;Description automatically generated">
            <a:extLst>
              <a:ext uri="{FF2B5EF4-FFF2-40B4-BE49-F238E27FC236}">
                <a16:creationId xmlns:a16="http://schemas.microsoft.com/office/drawing/2014/main" id="{7AD8F920-F2F1-88DF-C671-C00D748EE3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6"/>
          <a:stretch/>
        </p:blipFill>
        <p:spPr>
          <a:xfrm rot="10800000">
            <a:off x="5933744" y="2084251"/>
            <a:ext cx="3123095" cy="297418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CE533E8-1F33-42BE-CA42-AF8E3F42578D}"/>
              </a:ext>
            </a:extLst>
          </p:cNvPr>
          <p:cNvSpPr txBox="1"/>
          <p:nvPr/>
        </p:nvSpPr>
        <p:spPr>
          <a:xfrm>
            <a:off x="2193052" y="4703244"/>
            <a:ext cx="5273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  <a:cs typeface="+mn-cs"/>
              </a:rPr>
              <a:t>2018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121FE7B-217A-B491-9146-B7B7890A0EFB}"/>
              </a:ext>
            </a:extLst>
          </p:cNvPr>
          <p:cNvSpPr txBox="1"/>
          <p:nvPr/>
        </p:nvSpPr>
        <p:spPr>
          <a:xfrm>
            <a:off x="4934125" y="4705478"/>
            <a:ext cx="5273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  <a:cs typeface="+mn-cs"/>
              </a:rPr>
              <a:t>2022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8717B7-08A8-C033-35EC-776468E8D7C4}"/>
              </a:ext>
            </a:extLst>
          </p:cNvPr>
          <p:cNvSpPr/>
          <p:nvPr/>
        </p:nvSpPr>
        <p:spPr>
          <a:xfrm rot="1697837">
            <a:off x="1633686" y="3273654"/>
            <a:ext cx="405053" cy="7508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E60E696-38B1-DDF9-43DA-53A23141040C}"/>
              </a:ext>
            </a:extLst>
          </p:cNvPr>
          <p:cNvSpPr txBox="1"/>
          <p:nvPr/>
        </p:nvSpPr>
        <p:spPr>
          <a:xfrm>
            <a:off x="471285" y="2776395"/>
            <a:ext cx="84885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prstClr val="white"/>
                </a:solidFill>
                <a:latin typeface="Calibri" panose="020F0502020204030204"/>
                <a:cs typeface="+mn-cs"/>
              </a:rPr>
              <a:t>Chocolate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prstClr val="white"/>
                </a:solidFill>
                <a:latin typeface="Calibri" panose="020F0502020204030204"/>
                <a:cs typeface="+mn-cs"/>
              </a:rPr>
              <a:t>Bay Preserve</a:t>
            </a:r>
            <a:endParaRPr lang="en-US" sz="1350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52BB3FB-C1D2-6F0B-2654-0329A9F50913}"/>
              </a:ext>
            </a:extLst>
          </p:cNvPr>
          <p:cNvSpPr txBox="1"/>
          <p:nvPr/>
        </p:nvSpPr>
        <p:spPr>
          <a:xfrm>
            <a:off x="3507548" y="2727975"/>
            <a:ext cx="84885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prstClr val="white"/>
                </a:solidFill>
                <a:latin typeface="Calibri" panose="020F0502020204030204"/>
                <a:cs typeface="+mn-cs"/>
              </a:rPr>
              <a:t>Chocolate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prstClr val="white"/>
                </a:solidFill>
                <a:latin typeface="Calibri" panose="020F0502020204030204"/>
                <a:cs typeface="+mn-cs"/>
              </a:rPr>
              <a:t>Bay Preserve</a:t>
            </a:r>
            <a:endParaRPr lang="en-US" sz="1350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80E7381-D8CA-ADED-670F-A00574188AD1}"/>
              </a:ext>
            </a:extLst>
          </p:cNvPr>
          <p:cNvSpPr txBox="1"/>
          <p:nvPr/>
        </p:nvSpPr>
        <p:spPr>
          <a:xfrm>
            <a:off x="2254935" y="3686756"/>
            <a:ext cx="4655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prstClr val="white"/>
                </a:solidFill>
                <a:latin typeface="Calibri" panose="020F0502020204030204"/>
                <a:cs typeface="+mn-cs"/>
              </a:rPr>
              <a:t>ICW</a:t>
            </a:r>
            <a:endParaRPr lang="en-US" sz="1350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BBB0D3-67C3-0E2E-01D4-DB4C155572D9}"/>
              </a:ext>
            </a:extLst>
          </p:cNvPr>
          <p:cNvSpPr txBox="1"/>
          <p:nvPr/>
        </p:nvSpPr>
        <p:spPr>
          <a:xfrm>
            <a:off x="4773396" y="3571340"/>
            <a:ext cx="8488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prstClr val="white"/>
                </a:solidFill>
                <a:latin typeface="Calibri" panose="020F0502020204030204"/>
                <a:cs typeface="+mn-cs"/>
              </a:rPr>
              <a:t>ICW</a:t>
            </a:r>
            <a:endParaRPr lang="en-US" sz="1350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2143130-11DD-5763-12B5-3BC0FB356CD6}"/>
              </a:ext>
            </a:extLst>
          </p:cNvPr>
          <p:cNvSpPr/>
          <p:nvPr/>
        </p:nvSpPr>
        <p:spPr>
          <a:xfrm rot="1697837">
            <a:off x="4375316" y="3219957"/>
            <a:ext cx="405053" cy="7508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9A7D775-C266-3980-6E4E-CFF81E0BF853}"/>
              </a:ext>
            </a:extLst>
          </p:cNvPr>
          <p:cNvSpPr txBox="1"/>
          <p:nvPr/>
        </p:nvSpPr>
        <p:spPr>
          <a:xfrm>
            <a:off x="8326367" y="3232792"/>
            <a:ext cx="84885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FF0000"/>
                </a:solidFill>
                <a:latin typeface="Calibri" panose="020F0502020204030204"/>
                <a:cs typeface="+mn-cs"/>
              </a:rPr>
              <a:t>Saltwater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FF0000"/>
                </a:solidFill>
                <a:latin typeface="Calibri" panose="020F0502020204030204"/>
                <a:cs typeface="+mn-cs"/>
              </a:rPr>
              <a:t>intrusion</a:t>
            </a:r>
            <a:endParaRPr lang="en-US" sz="1350" dirty="0">
              <a:solidFill>
                <a:srgbClr val="FF0000"/>
              </a:solidFill>
              <a:latin typeface="Calibri" panose="020F0502020204030204"/>
              <a:cs typeface="+mn-cs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E3F6A80-4A95-E7A4-961C-B7F890A907B1}"/>
              </a:ext>
            </a:extLst>
          </p:cNvPr>
          <p:cNvCxnSpPr/>
          <p:nvPr/>
        </p:nvCxnSpPr>
        <p:spPr>
          <a:xfrm flipH="1">
            <a:off x="7930578" y="3429000"/>
            <a:ext cx="523289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C19F1765-02A8-CCAB-F289-8C846AA97012}"/>
              </a:ext>
            </a:extLst>
          </p:cNvPr>
          <p:cNvSpPr txBox="1">
            <a:spLocks/>
          </p:cNvSpPr>
          <p:nvPr/>
        </p:nvSpPr>
        <p:spPr>
          <a:xfrm>
            <a:off x="152400" y="93811"/>
            <a:ext cx="6515021" cy="820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C395AC-4C58-9864-EF4C-9B29981389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6220538"/>
            <a:ext cx="2706210" cy="60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5124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3A4D5-C821-548F-8A2C-BB68A6CE3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long shot of a sea&#10;&#10;Description automatically generated">
            <a:extLst>
              <a:ext uri="{FF2B5EF4-FFF2-40B4-BE49-F238E27FC236}">
                <a16:creationId xmlns:a16="http://schemas.microsoft.com/office/drawing/2014/main" id="{40040CF3-BEA5-1E95-E671-ACD1C95478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93233"/>
            <a:ext cx="5650101" cy="3766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76CF5A3-F39B-7AC0-F9DD-99F00A7535B0}"/>
              </a:ext>
            </a:extLst>
          </p:cNvPr>
          <p:cNvSpPr txBox="1">
            <a:spLocks/>
          </p:cNvSpPr>
          <p:nvPr/>
        </p:nvSpPr>
        <p:spPr>
          <a:xfrm>
            <a:off x="152400" y="93811"/>
            <a:ext cx="6515021" cy="820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C56FB7-106B-FF82-3DEF-24DFA2662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6220538"/>
            <a:ext cx="2706210" cy="600778"/>
          </a:xfrm>
          <a:prstGeom prst="rect">
            <a:avLst/>
          </a:prstGeom>
        </p:spPr>
      </p:pic>
      <p:pic>
        <p:nvPicPr>
          <p:cNvPr id="5" name="Content Placeholder 4" descr="A crane on a dock&#10;&#10;Description automatically generated">
            <a:extLst>
              <a:ext uri="{FF2B5EF4-FFF2-40B4-BE49-F238E27FC236}">
                <a16:creationId xmlns:a16="http://schemas.microsoft.com/office/drawing/2014/main" id="{C84FED74-616A-2E84-7A9C-F784A189A6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446512" cy="3334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76335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3811"/>
            <a:ext cx="6515021" cy="8205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A615C-F81C-9A4B-A217-ABFBBEFCC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068138"/>
            <a:ext cx="2706210" cy="600778"/>
          </a:xfrm>
          <a:prstGeom prst="rect">
            <a:avLst/>
          </a:prstGeom>
        </p:spPr>
      </p:pic>
      <p:pic>
        <p:nvPicPr>
          <p:cNvPr id="5" name="Picture 4" descr="A group of people in a field&#10;&#10;Description automatically generated">
            <a:extLst>
              <a:ext uri="{FF2B5EF4-FFF2-40B4-BE49-F238E27FC236}">
                <a16:creationId xmlns:a16="http://schemas.microsoft.com/office/drawing/2014/main" id="{5755CF45-B5B4-9126-02A4-C3049FF6BB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192" y="2705100"/>
            <a:ext cx="5486400" cy="41148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 descr="A group of trees in a forest&#10;&#10;Description automatically generated">
            <a:extLst>
              <a:ext uri="{FF2B5EF4-FFF2-40B4-BE49-F238E27FC236}">
                <a16:creationId xmlns:a16="http://schemas.microsoft.com/office/drawing/2014/main" id="{1D561885-2BF7-4E72-4D1A-2156794925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14400"/>
            <a:ext cx="4775200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7592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E49851-7719-75C7-610D-ED1FF58D6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460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3811"/>
            <a:ext cx="6515021" cy="8205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A615C-F81C-9A4B-A217-ABFBBEFCC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068138"/>
            <a:ext cx="2706210" cy="600778"/>
          </a:xfrm>
          <a:prstGeom prst="rect">
            <a:avLst/>
          </a:prstGeom>
        </p:spPr>
      </p:pic>
      <p:pic>
        <p:nvPicPr>
          <p:cNvPr id="8" name="Picture 7" descr="A field of dry grass and bushes&#10;&#10;Description automatically generated with medium confidence">
            <a:extLst>
              <a:ext uri="{FF2B5EF4-FFF2-40B4-BE49-F238E27FC236}">
                <a16:creationId xmlns:a16="http://schemas.microsoft.com/office/drawing/2014/main" id="{4EAC1F33-FD23-A649-8B49-13A0760BF7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812038"/>
            <a:ext cx="5257721" cy="3943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person spraying a bush&#10;&#10;Description automatically generated with medium confidence">
            <a:extLst>
              <a:ext uri="{FF2B5EF4-FFF2-40B4-BE49-F238E27FC236}">
                <a16:creationId xmlns:a16="http://schemas.microsoft.com/office/drawing/2014/main" id="{41BF5A6E-5857-2990-8F33-41DF84C9B8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5" y="762000"/>
            <a:ext cx="5105915" cy="3829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82199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3811"/>
            <a:ext cx="6515021" cy="8205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A615C-F81C-9A4B-A217-ABFBBEFCC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068138"/>
            <a:ext cx="2706210" cy="600778"/>
          </a:xfrm>
          <a:prstGeom prst="rect">
            <a:avLst/>
          </a:prstGeom>
        </p:spPr>
      </p:pic>
      <p:pic>
        <p:nvPicPr>
          <p:cNvPr id="9" name="Picture 8" descr="A grassy area with trees and bushes&#10;&#10;Description automatically generated">
            <a:extLst>
              <a:ext uri="{FF2B5EF4-FFF2-40B4-BE49-F238E27FC236}">
                <a16:creationId xmlns:a16="http://schemas.microsoft.com/office/drawing/2014/main" id="{C643D809-0E8C-BECD-90D5-03B2CC6D19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07" y="914400"/>
            <a:ext cx="6666319" cy="4999739"/>
          </a:xfrm>
          <a:prstGeom prst="rect">
            <a:avLst/>
          </a:prstGeom>
        </p:spPr>
      </p:pic>
      <p:pic>
        <p:nvPicPr>
          <p:cNvPr id="5" name="Picture 4" descr="A pig lying on the ground&#10;&#10;Description automatically generated">
            <a:extLst>
              <a:ext uri="{FF2B5EF4-FFF2-40B4-BE49-F238E27FC236}">
                <a16:creationId xmlns:a16="http://schemas.microsoft.com/office/drawing/2014/main" id="{98E73EB8-BDD5-458B-912F-10C2C7E2DC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586" y="4419600"/>
            <a:ext cx="2819400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4533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402BC1B-46ED-209E-03A6-E2A327AFB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28" y="851025"/>
            <a:ext cx="4586072" cy="58497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3811"/>
            <a:ext cx="6515021" cy="8205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A615C-F81C-9A4B-A217-ABFBBEFCCF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6068138"/>
            <a:ext cx="2706210" cy="60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856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D412C2D-575F-707B-653C-B86C073C5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00" y="-15949"/>
            <a:ext cx="52578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599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3811"/>
            <a:ext cx="6515021" cy="8205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A615C-F81C-9A4B-A217-ABFBBEFCC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068138"/>
            <a:ext cx="2706210" cy="600778"/>
          </a:xfrm>
          <a:prstGeom prst="rect">
            <a:avLst/>
          </a:prstGeom>
        </p:spPr>
      </p:pic>
      <p:pic>
        <p:nvPicPr>
          <p:cNvPr id="5" name="Picture 4" descr="A fenced in field with dirt and grass&#10;&#10;Description automatically generated">
            <a:extLst>
              <a:ext uri="{FF2B5EF4-FFF2-40B4-BE49-F238E27FC236}">
                <a16:creationId xmlns:a16="http://schemas.microsoft.com/office/drawing/2014/main" id="{EA8E31C4-81A3-04FB-2E6B-D9295D01FB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56" y="896789"/>
            <a:ext cx="4900281" cy="3675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9A94EF-3207-88AA-A550-18016D609B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2146" y="2954189"/>
            <a:ext cx="5082998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 field with dirt and grass&#10;&#10;Description automatically generated">
            <a:extLst>
              <a:ext uri="{FF2B5EF4-FFF2-40B4-BE49-F238E27FC236}">
                <a16:creationId xmlns:a16="http://schemas.microsoft.com/office/drawing/2014/main" id="{E092032A-D593-B85C-58F5-8E0B7532A1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004" y="2954189"/>
            <a:ext cx="5035596" cy="3776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10010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fence in a field&#10;&#10;Description automatically generated">
            <a:extLst>
              <a:ext uri="{FF2B5EF4-FFF2-40B4-BE49-F238E27FC236}">
                <a16:creationId xmlns:a16="http://schemas.microsoft.com/office/drawing/2014/main" id="{5DC518C3-60AB-249E-8028-0494645423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895600"/>
            <a:ext cx="4953000" cy="3714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3811"/>
            <a:ext cx="6515021" cy="8205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A615C-F81C-9A4B-A217-ABFBBEFCCF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6068138"/>
            <a:ext cx="2706210" cy="600778"/>
          </a:xfrm>
          <a:prstGeom prst="rect">
            <a:avLst/>
          </a:prstGeom>
        </p:spPr>
      </p:pic>
      <p:pic>
        <p:nvPicPr>
          <p:cNvPr id="8" name="Picture 7" descr="A couple of men standing in a field&#10;&#10;Description automatically generated">
            <a:extLst>
              <a:ext uri="{FF2B5EF4-FFF2-40B4-BE49-F238E27FC236}">
                <a16:creationId xmlns:a16="http://schemas.microsoft.com/office/drawing/2014/main" id="{27325916-AEEA-3134-21F9-2DF720718F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14400"/>
            <a:ext cx="4470400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34367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3811"/>
            <a:ext cx="6515021" cy="8205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A615C-F81C-9A4B-A217-ABFBBEFCC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068138"/>
            <a:ext cx="2706210" cy="600778"/>
          </a:xfrm>
          <a:prstGeom prst="rect">
            <a:avLst/>
          </a:prstGeom>
        </p:spPr>
      </p:pic>
      <p:pic>
        <p:nvPicPr>
          <p:cNvPr id="5" name="Picture 4" descr="A person standing on a concrete structure&#10;&#10;Description automatically generated with medium confidence">
            <a:extLst>
              <a:ext uri="{FF2B5EF4-FFF2-40B4-BE49-F238E27FC236}">
                <a16:creationId xmlns:a16="http://schemas.microsoft.com/office/drawing/2014/main" id="{C9D67626-0AEF-74B3-5BA3-6193683F13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028713"/>
            <a:ext cx="4745191" cy="3558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solar panel in a field&#10;&#10;Description automatically generated">
            <a:extLst>
              <a:ext uri="{FF2B5EF4-FFF2-40B4-BE49-F238E27FC236}">
                <a16:creationId xmlns:a16="http://schemas.microsoft.com/office/drawing/2014/main" id="{88514DE0-C70A-0BD1-7C6A-DFCA521AE1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12" y="76200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27552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FFDB5-D9A0-A1B5-1ADB-2159D471B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04105"/>
            <a:ext cx="7886700" cy="1325563"/>
          </a:xfrm>
        </p:spPr>
        <p:txBody>
          <a:bodyPr/>
          <a:lstStyle/>
          <a:p>
            <a:r>
              <a:rPr lang="en-US" dirty="0"/>
              <a:t>Proposed Grazing Rotation Schedule</a:t>
            </a:r>
            <a:br>
              <a:rPr lang="en-US" dirty="0"/>
            </a:br>
            <a:r>
              <a:rPr lang="en-US" dirty="0"/>
              <a:t>	(250 head)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8ADEBA6-3E8D-B3C0-BE2C-1372250DDAB6}"/>
              </a:ext>
            </a:extLst>
          </p:cNvPr>
          <p:cNvSpPr txBox="1">
            <a:spLocks/>
          </p:cNvSpPr>
          <p:nvPr/>
        </p:nvSpPr>
        <p:spPr>
          <a:xfrm>
            <a:off x="152400" y="93811"/>
            <a:ext cx="6515021" cy="820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  <a:endParaRPr lang="en-US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0CD4B5-6A2D-60E9-62CD-CC3A66BF7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068138"/>
            <a:ext cx="2706210" cy="60077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FE609E5-5B68-4D3C-1847-E51816BBE7C6}"/>
              </a:ext>
            </a:extLst>
          </p:cNvPr>
          <p:cNvSpPr txBox="1">
            <a:spLocks/>
          </p:cNvSpPr>
          <p:nvPr/>
        </p:nvSpPr>
        <p:spPr>
          <a:xfrm>
            <a:off x="762000" y="1646990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/>
              <a:t>Pasture 1 (630 acres) – 60 days</a:t>
            </a:r>
          </a:p>
          <a:p>
            <a:pPr lvl="1" fontAlgn="auto">
              <a:spcAft>
                <a:spcPts val="0"/>
              </a:spcAft>
            </a:pPr>
            <a:r>
              <a:rPr lang="en-US" dirty="0"/>
              <a:t>January 1 -  February 29</a:t>
            </a:r>
          </a:p>
          <a:p>
            <a:pPr lvl="1" fontAlgn="auto">
              <a:spcAft>
                <a:spcPts val="0"/>
              </a:spcAft>
            </a:pPr>
            <a:r>
              <a:rPr lang="en-US" dirty="0"/>
              <a:t>July 1 – August 31</a:t>
            </a:r>
          </a:p>
          <a:p>
            <a:pPr fontAlgn="auto">
              <a:spcAft>
                <a:spcPts val="0"/>
              </a:spcAft>
            </a:pPr>
            <a:r>
              <a:rPr lang="en-US" dirty="0"/>
              <a:t>Pasture 2 (550 acres) – 60 days</a:t>
            </a:r>
          </a:p>
          <a:p>
            <a:pPr lvl="1" fontAlgn="auto">
              <a:spcAft>
                <a:spcPts val="0"/>
              </a:spcAft>
            </a:pPr>
            <a:r>
              <a:rPr lang="en-US" dirty="0"/>
              <a:t>March 1 – April 30</a:t>
            </a:r>
          </a:p>
          <a:p>
            <a:pPr lvl="1" fontAlgn="auto">
              <a:spcAft>
                <a:spcPts val="0"/>
              </a:spcAft>
            </a:pPr>
            <a:r>
              <a:rPr lang="en-US" dirty="0"/>
              <a:t>September 1 – April 30</a:t>
            </a:r>
          </a:p>
          <a:p>
            <a:pPr fontAlgn="auto">
              <a:spcAft>
                <a:spcPts val="0"/>
              </a:spcAft>
            </a:pPr>
            <a:r>
              <a:rPr lang="en-US" dirty="0"/>
              <a:t>Pasture 3 (525 acres) – 60 days</a:t>
            </a:r>
          </a:p>
          <a:p>
            <a:pPr lvl="1" fontAlgn="auto">
              <a:spcAft>
                <a:spcPts val="0"/>
              </a:spcAft>
            </a:pPr>
            <a:r>
              <a:rPr lang="en-US" dirty="0"/>
              <a:t>May 1 – June 30</a:t>
            </a:r>
          </a:p>
          <a:p>
            <a:pPr lvl="1" fontAlgn="auto">
              <a:spcAft>
                <a:spcPts val="0"/>
              </a:spcAft>
            </a:pPr>
            <a:r>
              <a:rPr lang="en-US" dirty="0"/>
              <a:t>November 1 – December 31</a:t>
            </a:r>
          </a:p>
          <a:p>
            <a:pPr fontAlgn="auto">
              <a:spcAft>
                <a:spcPts val="0"/>
              </a:spcAft>
            </a:pPr>
            <a:r>
              <a:rPr lang="en-US" dirty="0"/>
              <a:t>Pasture 4 (800 acres)</a:t>
            </a:r>
          </a:p>
          <a:p>
            <a:pPr lvl="1" fontAlgn="auto">
              <a:spcAft>
                <a:spcPts val="0"/>
              </a:spcAft>
            </a:pPr>
            <a:r>
              <a:rPr lang="en-US" dirty="0"/>
              <a:t>Needs fencing in the marsh to be included in rotation.</a:t>
            </a:r>
          </a:p>
          <a:p>
            <a:pPr lvl="1" fontAlgn="auto">
              <a:spcAft>
                <a:spcPts val="0"/>
              </a:spcAft>
            </a:pPr>
            <a:r>
              <a:rPr lang="en-US" dirty="0"/>
              <a:t>Hopeful to construct summer of 2024 if conditions are dry enough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5DBEA1-33A3-2CF5-EBCB-63EA51289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6109" y="1066800"/>
            <a:ext cx="2974881" cy="379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754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3811"/>
            <a:ext cx="6515021" cy="8205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A615C-F81C-9A4B-A217-ABFBBEFCC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068138"/>
            <a:ext cx="2706210" cy="60077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25F30-5E32-6856-FE8D-ED6FF0CEE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15600"/>
            <a:ext cx="7886700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 descr="A group of cows in a field&#10;&#10;Description automatically generated">
            <a:extLst>
              <a:ext uri="{FF2B5EF4-FFF2-40B4-BE49-F238E27FC236}">
                <a16:creationId xmlns:a16="http://schemas.microsoft.com/office/drawing/2014/main" id="{E831695D-D343-CD89-C585-E42BE4C483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3" b="9497"/>
          <a:stretch/>
        </p:blipFill>
        <p:spPr>
          <a:xfrm>
            <a:off x="228600" y="794564"/>
            <a:ext cx="8476616" cy="532252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6652036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88A47-99EE-DC61-338F-6789A5EE3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Prescribed burn plan in the works…</a:t>
            </a:r>
          </a:p>
        </p:txBody>
      </p:sp>
      <p:pic>
        <p:nvPicPr>
          <p:cNvPr id="7" name="Content Placeholder 6" descr="A map of a land with different colored areas&#10;&#10;Description automatically generated">
            <a:extLst>
              <a:ext uri="{FF2B5EF4-FFF2-40B4-BE49-F238E27FC236}">
                <a16:creationId xmlns:a16="http://schemas.microsoft.com/office/drawing/2014/main" id="{58CE32BB-202A-0A7C-82A3-09188198F8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524000"/>
            <a:ext cx="5801784" cy="4351338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B4466B8-5008-5B53-53FF-B0800430BB09}"/>
              </a:ext>
            </a:extLst>
          </p:cNvPr>
          <p:cNvSpPr txBox="1">
            <a:spLocks/>
          </p:cNvSpPr>
          <p:nvPr/>
        </p:nvSpPr>
        <p:spPr>
          <a:xfrm>
            <a:off x="152400" y="93811"/>
            <a:ext cx="6515021" cy="820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  <a:endParaRPr lang="en-US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492BDE-B935-BD1C-03A4-E3882DBB9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068138"/>
            <a:ext cx="2706210" cy="60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90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206" y="204891"/>
            <a:ext cx="7936822" cy="12678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Land Conservation Program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476" y="1697460"/>
            <a:ext cx="4571534" cy="3865139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Conserve land within the Galveston Bay watershed to:</a:t>
            </a:r>
          </a:p>
          <a:p>
            <a:pPr marL="0" lvl="0" indent="0"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Preserve ecologically sensitive areas and rare plant communities</a:t>
            </a:r>
          </a:p>
          <a:p>
            <a:pPr lvl="1"/>
            <a:endParaRPr lang="en-US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Provide habitat for local and migratory wildlife and fishery species</a:t>
            </a:r>
          </a:p>
          <a:p>
            <a:pPr lvl="1"/>
            <a:endParaRPr lang="en-US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Maintain or Improve Water Quality</a:t>
            </a:r>
          </a:p>
          <a:p>
            <a:pPr marL="342900" lvl="1" indent="0"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Coastal Resiliency, Carbon Storage and Sequestration, Ecosystem Services for Coastal Communities</a:t>
            </a:r>
          </a:p>
          <a:p>
            <a:pPr marL="342900" lvl="1" indent="0">
              <a:buNone/>
            </a:pPr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sz="1500" dirty="0">
              <a:latin typeface="Century Gothic" panose="020B0502020202020204" pitchFamily="34" charset="0"/>
            </a:endParaRPr>
          </a:p>
          <a:p>
            <a:pPr lvl="1"/>
            <a:endParaRPr lang="en-US" sz="1500" dirty="0">
              <a:latin typeface="Century Gothic" panose="020B0502020202020204" pitchFamily="34" charset="0"/>
            </a:endParaRPr>
          </a:p>
          <a:p>
            <a:pPr lvl="1"/>
            <a:endParaRPr lang="en-US" sz="15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680546-6A2B-D34B-8738-0CEFC0549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06" y="5455302"/>
            <a:ext cx="3535274" cy="7848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97B95B-1A0C-B64B-B514-D0F5A934681C}"/>
              </a:ext>
            </a:extLst>
          </p:cNvPr>
          <p:cNvSpPr txBox="1"/>
          <p:nvPr/>
        </p:nvSpPr>
        <p:spPr>
          <a:xfrm>
            <a:off x="76200" y="6017591"/>
            <a:ext cx="499757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Century Gothic" panose="020B0502020202020204" pitchFamily="34" charset="0"/>
              <a:cs typeface="+mn-cs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black"/>
              </a:solidFill>
              <a:latin typeface="Century Gothic" panose="020B0502020202020204" pitchFamily="34" charset="0"/>
              <a:cs typeface="+mn-cs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96497D-A898-46AD-A91C-104C4386C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0740" y="1658933"/>
            <a:ext cx="4188784" cy="418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5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02092" y="457200"/>
            <a:ext cx="3543300" cy="1061466"/>
          </a:xfrm>
        </p:spPr>
        <p:txBody>
          <a:bodyPr>
            <a:noAutofit/>
          </a:bodyPr>
          <a:lstStyle/>
          <a:p>
            <a:pPr lvl="0"/>
            <a:r>
              <a:rPr lang="en-US" sz="4800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Questions?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24000" y="3200400"/>
            <a:ext cx="7498080" cy="274320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B62A65-90CA-4E8B-B84F-A24B43AB06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97" y="4957190"/>
            <a:ext cx="3245644" cy="1557909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F2585E-B048-4495-9CED-80AEE3C7B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294" y="342899"/>
            <a:ext cx="4338841" cy="6172200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8" name="Picture 7" descr="A bird flying in the air&#10;&#10;Description automatically generated with medium confidence">
            <a:extLst>
              <a:ext uri="{FF2B5EF4-FFF2-40B4-BE49-F238E27FC236}">
                <a16:creationId xmlns:a16="http://schemas.microsoft.com/office/drawing/2014/main" id="{32CDB8F6-031A-1768-8EC2-182C4203D0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68" y="1962150"/>
            <a:ext cx="4400549" cy="2933699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991" y="589001"/>
            <a:ext cx="3819097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Conservation Initiative Areas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40283"/>
            <a:ext cx="5749956" cy="811499"/>
          </a:xfrm>
        </p:spPr>
        <p:txBody>
          <a:bodyPr>
            <a:normAutofit/>
          </a:bodyPr>
          <a:lstStyle/>
          <a:p>
            <a:pPr lvl="1"/>
            <a:endParaRPr lang="en-US" sz="1500" dirty="0">
              <a:latin typeface="Century Gothic" panose="020B0502020202020204" pitchFamily="34" charset="0"/>
            </a:endParaRPr>
          </a:p>
          <a:p>
            <a:pPr lvl="1"/>
            <a:endParaRPr lang="en-US" sz="1500" dirty="0">
              <a:latin typeface="Century Gothic" panose="020B0502020202020204" pitchFamily="34" charset="0"/>
            </a:endParaRPr>
          </a:p>
          <a:p>
            <a:pPr lvl="1"/>
            <a:endParaRPr lang="en-US" sz="15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680546-6A2B-D34B-8738-0CEFC0549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98" y="5342447"/>
            <a:ext cx="3394386" cy="7535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19E887-D52C-4C7B-B45D-8F6750872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4645" y="381000"/>
            <a:ext cx="4706938" cy="6096000"/>
          </a:xfrm>
          <a:prstGeom prst="rect">
            <a:avLst/>
          </a:prstGeom>
          <a:effectLst>
            <a:outerShdw blurRad="279400" dist="88900" dir="132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A9FF33-F9CB-40A1-B903-D364DC6829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598" y="2133600"/>
            <a:ext cx="4053885" cy="270259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468361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3811"/>
            <a:ext cx="6515021" cy="8205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A615C-F81C-9A4B-A217-ABFBBEFCC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068138"/>
            <a:ext cx="2706210" cy="600778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FC0E045-DD82-EF6B-F7A9-B289C202A7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5248371"/>
              </p:ext>
            </p:extLst>
          </p:nvPr>
        </p:nvGraphicFramePr>
        <p:xfrm>
          <a:off x="0" y="914400"/>
          <a:ext cx="4647107" cy="6014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5829300" imgH="7543586" progId="Acrobat.Document.11">
                  <p:embed/>
                </p:oleObj>
              </mc:Choice>
              <mc:Fallback>
                <p:oleObj name="Acrobat Document" r:id="rId4" imgW="5829300" imgH="7543586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914400"/>
                        <a:ext cx="4647107" cy="60144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6888814-3617-6560-7B52-395B966C97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295435"/>
              </p:ext>
            </p:extLst>
          </p:nvPr>
        </p:nvGraphicFramePr>
        <p:xfrm>
          <a:off x="4572000" y="914400"/>
          <a:ext cx="4647107" cy="6014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5829300" imgH="7543586" progId="Acrobat.Document.11">
                  <p:embed/>
                </p:oleObj>
              </mc:Choice>
              <mc:Fallback>
                <p:oleObj name="Acrobat Document" r:id="rId6" imgW="5829300" imgH="7543586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72000" y="914400"/>
                        <a:ext cx="4647107" cy="60144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4339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3811"/>
            <a:ext cx="6515021" cy="8205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A615C-F81C-9A4B-A217-ABFBBEFCC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068138"/>
            <a:ext cx="2706210" cy="600778"/>
          </a:xfrm>
          <a:prstGeom prst="rect">
            <a:avLst/>
          </a:prstGeom>
        </p:spPr>
      </p:pic>
      <p:pic>
        <p:nvPicPr>
          <p:cNvPr id="6" name="Picture 5" descr="A group of people in a field&#10;&#10;Description automatically generated">
            <a:extLst>
              <a:ext uri="{FF2B5EF4-FFF2-40B4-BE49-F238E27FC236}">
                <a16:creationId xmlns:a16="http://schemas.microsoft.com/office/drawing/2014/main" id="{4732C2CE-8466-62DA-1956-83E7468678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77013"/>
            <a:ext cx="7772400" cy="51816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553233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3811"/>
            <a:ext cx="6515021" cy="8205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A615C-F81C-9A4B-A217-ABFBBEFCC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068138"/>
            <a:ext cx="2706210" cy="600778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34FC9D38-39DE-39D4-D6B3-37CFEDCCF0E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" y="815547"/>
          <a:ext cx="4038601" cy="5226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5829300" imgH="7543586" progId="Acrobat.Document.11">
                  <p:embed/>
                </p:oleObj>
              </mc:Choice>
              <mc:Fallback>
                <p:oleObj name="Acrobat Document" r:id="rId4" imgW="5829300" imgH="7543586" progId="Acrobat.Document.11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34FC9D38-39DE-39D4-D6B3-37CFEDCCF0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2400" y="815547"/>
                        <a:ext cx="4038601" cy="52269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43C1BE76-D11A-563C-C2CC-1DCB78D77CC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81524" y="834597"/>
          <a:ext cx="4023883" cy="5207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5829300" imgH="7543586" progId="Acrobat.Document.11">
                  <p:embed/>
                </p:oleObj>
              </mc:Choice>
              <mc:Fallback>
                <p:oleObj name="Acrobat Document" r:id="rId6" imgW="5829300" imgH="7543586" progId="Acrobat.Document.11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43C1BE76-D11A-563C-C2CC-1DCB78D77C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81524" y="834597"/>
                        <a:ext cx="4023883" cy="52078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2462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3811"/>
            <a:ext cx="6515021" cy="8205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 Bay Preserve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A615C-F81C-9A4B-A217-ABFBBEFCC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068138"/>
            <a:ext cx="2706210" cy="6007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995EEE-049C-C66B-C908-9659F2245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43271"/>
            <a:ext cx="9144000" cy="477145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973629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0F695066560445991E01D23B972C0C" ma:contentTypeVersion="10" ma:contentTypeDescription="Create a new document." ma:contentTypeScope="" ma:versionID="07a9a93a28ae2c89b15eb910ebdba62b">
  <xsd:schema xmlns:xsd="http://www.w3.org/2001/XMLSchema" xmlns:xs="http://www.w3.org/2001/XMLSchema" xmlns:p="http://schemas.microsoft.com/office/2006/metadata/properties" xmlns:ns2="629b9a6f-76c3-4d7b-9f94-5d525c8d8030" targetNamespace="http://schemas.microsoft.com/office/2006/metadata/properties" ma:root="true" ma:fieldsID="a5f95e8f7f77eb961a3e11a1a1326e09" ns2:_="">
    <xsd:import namespace="629b9a6f-76c3-4d7b-9f94-5d525c8d8030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b9a6f-76c3-4d7b-9f94-5d525c8d8030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3d3ec5fc-e53c-44b8-a5cd-ce895a24db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29b9a6f-76c3-4d7b-9f94-5d525c8d803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A6E96B3-730A-40F0-9FDA-922B1B426C2B}"/>
</file>

<file path=customXml/itemProps2.xml><?xml version="1.0" encoding="utf-8"?>
<ds:datastoreItem xmlns:ds="http://schemas.openxmlformats.org/officeDocument/2006/customXml" ds:itemID="{79DDC50A-2A2C-4985-9A2D-E1E452DE79B8}"/>
</file>

<file path=customXml/itemProps3.xml><?xml version="1.0" encoding="utf-8"?>
<ds:datastoreItem xmlns:ds="http://schemas.openxmlformats.org/officeDocument/2006/customXml" ds:itemID="{13E20E82-6642-4FA0-BD5D-5C64D3B70BA6}"/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16763</TotalTime>
  <Words>759</Words>
  <Application>Microsoft Office PowerPoint</Application>
  <PresentationFormat>On-screen Show (4:3)</PresentationFormat>
  <Paragraphs>165</Paragraphs>
  <Slides>40</Slides>
  <Notes>34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Arial</vt:lpstr>
      <vt:lpstr>Calibri</vt:lpstr>
      <vt:lpstr>Calibri Light</vt:lpstr>
      <vt:lpstr>Century Gothic</vt:lpstr>
      <vt:lpstr>Century Schoolbook</vt:lpstr>
      <vt:lpstr>Montserrat</vt:lpstr>
      <vt:lpstr>Roboto</vt:lpstr>
      <vt:lpstr>Tahoma</vt:lpstr>
      <vt:lpstr>Wingdings 3</vt:lpstr>
      <vt:lpstr>Office Theme</vt:lpstr>
      <vt:lpstr>Acrobat Document</vt:lpstr>
      <vt:lpstr>PowerPoint Presentation</vt:lpstr>
      <vt:lpstr>Where we work</vt:lpstr>
      <vt:lpstr>PowerPoint Presentation</vt:lpstr>
      <vt:lpstr>Land Conservation Program Objectives</vt:lpstr>
      <vt:lpstr>Conservation Initiative Areas</vt:lpstr>
      <vt:lpstr>Chocolate Bay Preserve</vt:lpstr>
      <vt:lpstr>Chocolate Bay Preserve</vt:lpstr>
      <vt:lpstr>Chocolate Bay Preserve</vt:lpstr>
      <vt:lpstr>Chocolate Bay Preserve</vt:lpstr>
      <vt:lpstr>Chocolate Bay Preserve</vt:lpstr>
      <vt:lpstr>Chocolate Bay Preserve</vt:lpstr>
      <vt:lpstr>Chocolate Bay Preserve</vt:lpstr>
      <vt:lpstr>Chocolate Bay Preserve</vt:lpstr>
      <vt:lpstr>Chocolate Bay Preserve</vt:lpstr>
      <vt:lpstr>Chocolate Bay Preserve</vt:lpstr>
      <vt:lpstr>Chocolate Bay Preserve</vt:lpstr>
      <vt:lpstr>Chocolate Bay Preserve</vt:lpstr>
      <vt:lpstr>Chocolate Bay Preserve</vt:lpstr>
      <vt:lpstr>Chocolate Bay Preserve</vt:lpstr>
      <vt:lpstr>Chocolate Bay Preserve</vt:lpstr>
      <vt:lpstr>Chocolate Bay Preserve</vt:lpstr>
      <vt:lpstr>PowerPoint Presentation</vt:lpstr>
      <vt:lpstr>PowerPoint Presentation</vt:lpstr>
      <vt:lpstr>Chocolate Bay Preserve</vt:lpstr>
      <vt:lpstr>PowerPoint Presentation</vt:lpstr>
      <vt:lpstr>PowerPoint Presentation</vt:lpstr>
      <vt:lpstr>Threat: Saltwater Intrusion</vt:lpstr>
      <vt:lpstr>PowerPoint Presentation</vt:lpstr>
      <vt:lpstr>Chocolate Bay Preserve</vt:lpstr>
      <vt:lpstr>Chocolate Bay Preserve</vt:lpstr>
      <vt:lpstr>Chocolate Bay Preserve</vt:lpstr>
      <vt:lpstr>Chocolate Bay Preserve</vt:lpstr>
      <vt:lpstr>PowerPoint Presentation</vt:lpstr>
      <vt:lpstr>Chocolate Bay Preserve</vt:lpstr>
      <vt:lpstr>Chocolate Bay Preserve</vt:lpstr>
      <vt:lpstr>Chocolate Bay Preserve</vt:lpstr>
      <vt:lpstr>Proposed Grazing Rotation Schedule  (250 head)</vt:lpstr>
      <vt:lpstr>Chocolate Bay Preserve</vt:lpstr>
      <vt:lpstr>Prescribed burn plan in the works…</vt:lpstr>
      <vt:lpstr>Questions?</vt:lpstr>
    </vt:vector>
  </TitlesOfParts>
  <Company>ACF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RickG</dc:creator>
  <cp:lastModifiedBy>Ricci Simmons</cp:lastModifiedBy>
  <cp:revision>541</cp:revision>
  <cp:lastPrinted>2014-08-19T16:07:03Z</cp:lastPrinted>
  <dcterms:created xsi:type="dcterms:W3CDTF">2010-09-15T03:41:11Z</dcterms:created>
  <dcterms:modified xsi:type="dcterms:W3CDTF">2024-04-18T00:08:48Z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0x0101003E0F695066560445991E01D23B972C0C</vt:lpwstr>
  </property>
</Properties>
</file>